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894" r:id="rId2"/>
    <p:sldMasterId id="2147483912" r:id="rId3"/>
    <p:sldMasterId id="2147483925" r:id="rId4"/>
    <p:sldMasterId id="2147483937" r:id="rId5"/>
  </p:sldMasterIdLst>
  <p:sldIdLst>
    <p:sldId id="289" r:id="rId6"/>
    <p:sldId id="257" r:id="rId7"/>
    <p:sldId id="262" r:id="rId8"/>
    <p:sldId id="263" r:id="rId9"/>
    <p:sldId id="266" r:id="rId10"/>
    <p:sldId id="306" r:id="rId11"/>
    <p:sldId id="270" r:id="rId12"/>
    <p:sldId id="269" r:id="rId13"/>
    <p:sldId id="298" r:id="rId14"/>
    <p:sldId id="290" r:id="rId15"/>
    <p:sldId id="291" r:id="rId16"/>
    <p:sldId id="297" r:id="rId17"/>
    <p:sldId id="292" r:id="rId18"/>
    <p:sldId id="294" r:id="rId19"/>
    <p:sldId id="295" r:id="rId20"/>
    <p:sldId id="303" r:id="rId21"/>
    <p:sldId id="304" r:id="rId22"/>
    <p:sldId id="278" r:id="rId23"/>
    <p:sldId id="284" r:id="rId24"/>
    <p:sldId id="300" r:id="rId25"/>
    <p:sldId id="302" r:id="rId26"/>
    <p:sldId id="301" r:id="rId27"/>
    <p:sldId id="307" r:id="rId28"/>
    <p:sldId id="282" r:id="rId29"/>
    <p:sldId id="283" r:id="rId30"/>
    <p:sldId id="287"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4" autoAdjust="0"/>
    <p:restoredTop sz="94660"/>
  </p:normalViewPr>
  <p:slideViewPr>
    <p:cSldViewPr snapToGrid="0">
      <p:cViewPr varScale="1">
        <p:scale>
          <a:sx n="69" d="100"/>
          <a:sy n="69" d="100"/>
        </p:scale>
        <p:origin x="70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1991A8-27CB-4DD8-BC8A-416432FA1AF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4093178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1991A8-27CB-4DD8-BC8A-416432FA1AF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360626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1991A8-27CB-4DD8-BC8A-416432FA1AF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107192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1991A8-27CB-4DD8-BC8A-416432FA1AF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CF68C-DB8B-4B1F-8DDB-365231D0C6CA}"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40809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1991A8-27CB-4DD8-BC8A-416432FA1AF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71699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61991A8-27CB-4DD8-BC8A-416432FA1AF6}"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2077148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61991A8-27CB-4DD8-BC8A-416432FA1AF6}"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1252831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1991A8-27CB-4DD8-BC8A-416432FA1AF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2262339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1991A8-27CB-4DD8-BC8A-416432FA1AF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4179075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0"/>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8"/>
            <a:ext cx="6400800" cy="1947333"/>
          </a:xfrm>
        </p:spPr>
        <p:txBody>
          <a:bodyPr anchor="t">
            <a:normAutofit/>
          </a:bodyPr>
          <a:lstStyle>
            <a:lvl1pPr marL="0" indent="0" algn="l">
              <a:buNone/>
              <a:defRPr sz="2100">
                <a:solidFill>
                  <a:schemeClr val="bg2">
                    <a:lumMod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6"/>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79"/>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2"/>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971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325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1991A8-27CB-4DD8-BC8A-416432FA1AF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3867176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2"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1014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2" y="685801"/>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4" y="685802"/>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51421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1" y="685800"/>
            <a:ext cx="4649787" cy="576262"/>
          </a:xfrm>
        </p:spPr>
        <p:txBody>
          <a:bodyPr anchor="b">
            <a:noAutofit/>
          </a:bodyPr>
          <a:lstStyle>
            <a:lvl1pPr marL="0" indent="0">
              <a:buNone/>
              <a:defRPr sz="2800" b="0">
                <a:solidFill>
                  <a:schemeClr val="tx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2" y="1270530"/>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97655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58655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17211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800"/>
            <a:ext cx="3657600" cy="2091267"/>
          </a:xfrm>
        </p:spPr>
        <p:txBody>
          <a:bodyPr anchor="t">
            <a:normAutofit/>
          </a:bodyPr>
          <a:lstStyle>
            <a:lvl1pPr marL="0" indent="0">
              <a:buNone/>
              <a:defRPr sz="16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32711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7"/>
            <a:ext cx="6021388" cy="2048933"/>
          </a:xfrm>
        </p:spPr>
        <p:txBody>
          <a:bodyPr anchor="t">
            <a:normAutofit/>
          </a:bodyPr>
          <a:lstStyle>
            <a:lvl1pPr marL="0" indent="0">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45073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02145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41470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8"/>
            <a:ext cx="8534400" cy="1684865"/>
          </a:xfrm>
        </p:spPr>
        <p:txBody>
          <a:bodyPr anchor="ctr">
            <a:normAutofit/>
          </a:bodyPr>
          <a:lstStyle>
            <a:lvl1pPr marL="0" indent="0" algn="l">
              <a:buNone/>
              <a:defRPr sz="2000">
                <a:solidFill>
                  <a:schemeClr val="bg2">
                    <a:lumMod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9013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1991A8-27CB-4DD8-BC8A-416432FA1AF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19209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5132981"/>
            <a:ext cx="8535990" cy="860400"/>
          </a:xfrm>
        </p:spPr>
        <p:txBody>
          <a:bodyPr anchor="t">
            <a:normAutofit/>
          </a:bodyPr>
          <a:lstStyle>
            <a:lvl1pPr marL="0" indent="0" algn="l">
              <a:buNone/>
              <a:defRPr sz="2000">
                <a:solidFill>
                  <a:schemeClr val="bg2">
                    <a:lumMod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57167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978400"/>
            <a:ext cx="8534401" cy="1016000"/>
          </a:xfrm>
        </p:spPr>
        <p:txBody>
          <a:bodyPr anchor="t">
            <a:normAutofit/>
          </a:bodyPr>
          <a:lstStyle>
            <a:lvl1pPr marL="0" indent="0" algn="l">
              <a:buNone/>
              <a:defRPr sz="1800">
                <a:solidFill>
                  <a:schemeClr val="bg2">
                    <a:lumMod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795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766733"/>
            <a:ext cx="8534401" cy="1227667"/>
          </a:xfrm>
        </p:spPr>
        <p:txBody>
          <a:bodyPr anchor="t">
            <a:normAutofit/>
          </a:bodyPr>
          <a:lstStyle>
            <a:lvl1pPr marL="0" indent="0" algn="l">
              <a:buNone/>
              <a:defRPr sz="1800">
                <a:solidFill>
                  <a:schemeClr val="bg2">
                    <a:lumMod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70720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91091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47923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29326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1743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61438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34814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1783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1991A8-27CB-4DD8-BC8A-416432FA1AF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3747950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72326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77793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43229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71403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99195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04642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7601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418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9189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60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1991A8-27CB-4DD8-BC8A-416432FA1AF6}"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268151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4812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9922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6361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6526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863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6062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3121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80791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01566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045000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149937" y="469506"/>
            <a:ext cx="3892126" cy="538609"/>
          </a:xfrm>
        </p:spPr>
        <p:txBody>
          <a:bodyPr lIns="0" tIns="0" rIns="0" bIns="0"/>
          <a:lstStyle>
            <a:lvl1pPr>
              <a:defRPr sz="3500" b="0" i="0">
                <a:solidFill>
                  <a:srgbClr val="232A66"/>
                </a:solidFill>
                <a:latin typeface="Malgun Gothic Semilight"/>
                <a:cs typeface="Malgun Gothic Semilight"/>
              </a:defRPr>
            </a:lvl1pPr>
          </a:lstStyle>
          <a:p>
            <a:endParaRPr/>
          </a:p>
        </p:txBody>
      </p:sp>
      <p:sp>
        <p:nvSpPr>
          <p:cNvPr id="3" name="Holder 3"/>
          <p:cNvSpPr>
            <a:spLocks noGrp="1"/>
          </p:cNvSpPr>
          <p:nvPr>
            <p:ph type="body" idx="1"/>
          </p:nvPr>
        </p:nvSpPr>
        <p:spPr>
          <a:xfrm>
            <a:off x="1047919" y="1928621"/>
            <a:ext cx="10096161" cy="677108"/>
          </a:xfrm>
        </p:spPr>
        <p:txBody>
          <a:bodyPr lIns="0" tIns="0" rIns="0" bIns="0"/>
          <a:lstStyle>
            <a:lvl1pPr>
              <a:defRPr sz="4400" b="0" i="0">
                <a:solidFill>
                  <a:schemeClr val="bg1"/>
                </a:solidFill>
                <a:latin typeface="Microsoft Sans Serif"/>
                <a:cs typeface="Microsoft Sans Serif"/>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6702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149937" y="469506"/>
            <a:ext cx="3892126" cy="538609"/>
          </a:xfrm>
        </p:spPr>
        <p:txBody>
          <a:bodyPr lIns="0" tIns="0" rIns="0" bIns="0"/>
          <a:lstStyle>
            <a:lvl1pPr>
              <a:defRPr sz="3500" b="0" i="0">
                <a:solidFill>
                  <a:srgbClr val="232A66"/>
                </a:solidFill>
                <a:latin typeface="Malgun Gothic Semilight"/>
                <a:cs typeface="Malgun Gothic Semilight"/>
              </a:defRPr>
            </a:lvl1pPr>
          </a:lstStyle>
          <a:p>
            <a:endParaRPr/>
          </a:p>
        </p:txBody>
      </p:sp>
      <p:sp>
        <p:nvSpPr>
          <p:cNvPr id="3" name="Holder 3"/>
          <p:cNvSpPr>
            <a:spLocks noGrp="1"/>
          </p:cNvSpPr>
          <p:nvPr>
            <p:ph sz="half" idx="2"/>
          </p:nvPr>
        </p:nvSpPr>
        <p:spPr>
          <a:xfrm>
            <a:off x="609600" y="1577340"/>
            <a:ext cx="5303520" cy="101566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01566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3274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1991A8-27CB-4DD8-BC8A-416432FA1AF6}"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4044674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149937" y="469506"/>
            <a:ext cx="3892126" cy="538609"/>
          </a:xfrm>
        </p:spPr>
        <p:txBody>
          <a:bodyPr lIns="0" tIns="0" rIns="0" bIns="0"/>
          <a:lstStyle>
            <a:lvl1pPr>
              <a:defRPr sz="3500" b="0" i="0">
                <a:solidFill>
                  <a:srgbClr val="232A66"/>
                </a:solidFill>
                <a:latin typeface="Malgun Gothic Semilight"/>
                <a:cs typeface="Malgun Gothic Semi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56929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0249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1991A8-27CB-4DD8-BC8A-416432FA1AF6}"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1993386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1991A8-27CB-4DD8-BC8A-416432FA1AF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335599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1991A8-27CB-4DD8-BC8A-416432FA1AF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CF68C-DB8B-4B1F-8DDB-365231D0C6CA}" type="slidenum">
              <a:rPr lang="en-US" smtClean="0"/>
              <a:t>‹#›</a:t>
            </a:fld>
            <a:endParaRPr lang="en-US"/>
          </a:p>
        </p:txBody>
      </p:sp>
    </p:spTree>
    <p:extLst>
      <p:ext uri="{BB962C8B-B14F-4D97-AF65-F5344CB8AC3E}">
        <p14:creationId xmlns:p14="http://schemas.microsoft.com/office/powerpoint/2010/main" val="70632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5.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61991A8-27CB-4DD8-BC8A-416432FA1AF6}" type="datetimeFigureOut">
              <a:rPr lang="en-US" smtClean="0"/>
              <a:t>4/17/2025</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DCCF68C-DB8B-4B1F-8DDB-365231D0C6CA}" type="slidenum">
              <a:rPr lang="en-US" smtClean="0"/>
              <a:t>‹#›</a:t>
            </a:fld>
            <a:endParaRPr lang="en-US"/>
          </a:p>
        </p:txBody>
      </p:sp>
    </p:spTree>
    <p:extLst>
      <p:ext uri="{BB962C8B-B14F-4D97-AF65-F5344CB8AC3E}">
        <p14:creationId xmlns:p14="http://schemas.microsoft.com/office/powerpoint/2010/main" val="7947859"/>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70" y="2963334"/>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3"/>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1"/>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1"/>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D8BD707-D9CF-40AE-B4C6-C98DA3205C09}" type="datetimeFigureOut">
              <a:rPr lang="en-US" smtClean="0"/>
              <a:t>4/17/2025</a:t>
            </a:fld>
            <a:endParaRPr lang="en-US"/>
          </a:p>
        </p:txBody>
      </p:sp>
      <p:sp>
        <p:nvSpPr>
          <p:cNvPr id="5" name="Footer Placeholder 4"/>
          <p:cNvSpPr>
            <a:spLocks noGrp="1"/>
          </p:cNvSpPr>
          <p:nvPr>
            <p:ph type="ftr" sz="quarter" idx="3"/>
          </p:nvPr>
        </p:nvSpPr>
        <p:spPr>
          <a:xfrm>
            <a:off x="684212" y="6172201"/>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1" y="5578476"/>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568421811"/>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l" defTabSz="457223"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64" indent="-285764" algn="l" defTabSz="457223"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87" indent="-285764" algn="l" defTabSz="457223"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210" indent="-285764" algn="l" defTabSz="457223"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127" indent="-171459" algn="l" defTabSz="45722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350" indent="-171459" algn="l" defTabSz="45722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726" indent="-228611" algn="l" defTabSz="45722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949" indent="-228611" algn="l" defTabSz="45722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171" indent="-228611" algn="l" defTabSz="45722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394" indent="-228611" algn="l" defTabSz="45722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1991A8-27CB-4DD8-BC8A-416432FA1AF6}" type="datetimeFigureOut">
              <a:rPr lang="en-US" smtClean="0"/>
              <a:t>4/17/2025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CF68C-DB8B-4B1F-8DDB-365231D0C6CA}" type="slidenum">
              <a:rPr lang="en-US" smtClean="0"/>
              <a:t>‹#›</a:t>
            </a:fld>
            <a:endParaRPr lang="en-US"/>
          </a:p>
        </p:txBody>
      </p:sp>
    </p:spTree>
    <p:extLst>
      <p:ext uri="{BB962C8B-B14F-4D97-AF65-F5344CB8AC3E}">
        <p14:creationId xmlns:p14="http://schemas.microsoft.com/office/powerpoint/2010/main" val="158149775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3203485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149937" y="469506"/>
            <a:ext cx="3892126" cy="807913"/>
          </a:xfrm>
          <a:prstGeom prst="rect">
            <a:avLst/>
          </a:prstGeom>
        </p:spPr>
        <p:txBody>
          <a:bodyPr wrap="square" lIns="0" tIns="0" rIns="0" bIns="0">
            <a:spAutoFit/>
          </a:bodyPr>
          <a:lstStyle>
            <a:lvl1pPr>
              <a:defRPr sz="5250" b="0" i="0">
                <a:solidFill>
                  <a:srgbClr val="232A66"/>
                </a:solidFill>
                <a:latin typeface="Malgun Gothic Semilight"/>
                <a:cs typeface="Malgun Gothic Semilight"/>
              </a:defRPr>
            </a:lvl1pPr>
          </a:lstStyle>
          <a:p>
            <a:endParaRPr/>
          </a:p>
        </p:txBody>
      </p:sp>
      <p:sp>
        <p:nvSpPr>
          <p:cNvPr id="3" name="Holder 3"/>
          <p:cNvSpPr>
            <a:spLocks noGrp="1"/>
          </p:cNvSpPr>
          <p:nvPr>
            <p:ph type="body" idx="1"/>
          </p:nvPr>
        </p:nvSpPr>
        <p:spPr>
          <a:xfrm>
            <a:off x="1047919" y="1928621"/>
            <a:ext cx="10096161" cy="1015663"/>
          </a:xfrm>
          <a:prstGeom prst="rect">
            <a:avLst/>
          </a:prstGeom>
        </p:spPr>
        <p:txBody>
          <a:bodyPr wrap="square" lIns="0" tIns="0" rIns="0" bIns="0">
            <a:spAutoFit/>
          </a:bodyPr>
          <a:lstStyle>
            <a:lvl1pPr>
              <a:defRPr sz="6600" b="0" i="0">
                <a:solidFill>
                  <a:schemeClr val="bg1"/>
                </a:solidFill>
                <a:latin typeface="Microsoft Sans Serif"/>
                <a:cs typeface="Microsoft Sans Serif"/>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218593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3.png"/><Relationship Id="rId7" Type="http://schemas.openxmlformats.org/officeDocument/2006/relationships/image" Target="../media/image46.jpeg"/><Relationship Id="rId2" Type="http://schemas.openxmlformats.org/officeDocument/2006/relationships/image" Target="../media/image32.png"/><Relationship Id="rId1" Type="http://schemas.openxmlformats.org/officeDocument/2006/relationships/slideLayout" Target="../slideLayouts/slideLayout36.xml"/><Relationship Id="rId6" Type="http://schemas.openxmlformats.org/officeDocument/2006/relationships/image" Target="../media/image34.jpeg"/><Relationship Id="rId5" Type="http://schemas.openxmlformats.org/officeDocument/2006/relationships/image" Target="../media/image5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6.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g"/><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7.png"/><Relationship Id="rId7" Type="http://schemas.openxmlformats.org/officeDocument/2006/relationships/image" Target="../media/image64.jpeg"/><Relationship Id="rId2" Type="http://schemas.openxmlformats.org/officeDocument/2006/relationships/image" Target="../media/image56.jpg"/><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58.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3" Type="http://schemas.openxmlformats.org/officeDocument/2006/relationships/image" Target="../media/image86.jp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jpg"/><Relationship Id="rId25" Type="http://schemas.openxmlformats.org/officeDocument/2006/relationships/image" Target="../media/image98.png"/><Relationship Id="rId33" Type="http://schemas.openxmlformats.org/officeDocument/2006/relationships/image" Target="../media/image106.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1" Type="http://schemas.openxmlformats.org/officeDocument/2006/relationships/slideLayout" Target="../slideLayouts/slideLayout40.xml"/><Relationship Id="rId6" Type="http://schemas.openxmlformats.org/officeDocument/2006/relationships/image" Target="../media/image79.png"/><Relationship Id="rId11" Type="http://schemas.openxmlformats.org/officeDocument/2006/relationships/image" Target="../media/image84.jpg"/><Relationship Id="rId24" Type="http://schemas.openxmlformats.org/officeDocument/2006/relationships/image" Target="../media/image97.png"/><Relationship Id="rId32" Type="http://schemas.openxmlformats.org/officeDocument/2006/relationships/image" Target="../media/image105.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jpg"/><Relationship Id="rId31" Type="http://schemas.openxmlformats.org/officeDocument/2006/relationships/image" Target="../media/image104.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jpg"/><Relationship Id="rId22" Type="http://schemas.openxmlformats.org/officeDocument/2006/relationships/image" Target="../media/image95.jpg"/><Relationship Id="rId27" Type="http://schemas.openxmlformats.org/officeDocument/2006/relationships/image" Target="../media/image100.png"/><Relationship Id="rId30" Type="http://schemas.openxmlformats.org/officeDocument/2006/relationships/image" Target="../media/image103.png"/><Relationship Id="rId8"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image" Target="../media/image107.png"/><Relationship Id="rId16" Type="http://schemas.openxmlformats.org/officeDocument/2006/relationships/image" Target="../media/image70.png"/><Relationship Id="rId1" Type="http://schemas.openxmlformats.org/officeDocument/2006/relationships/slideLayout" Target="../slideLayouts/slideLayout36.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26.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hyperlink" Target="http://www.growest.in/" TargetMode="External"/><Relationship Id="rId3" Type="http://schemas.openxmlformats.org/officeDocument/2006/relationships/image" Target="../media/image56.jpg"/><Relationship Id="rId7" Type="http://schemas.openxmlformats.org/officeDocument/2006/relationships/image" Target="../media/image123.jpg"/><Relationship Id="rId12" Type="http://schemas.openxmlformats.org/officeDocument/2006/relationships/hyperlink" Target="mailto:jay@growesteauction.com" TargetMode="External"/><Relationship Id="rId2" Type="http://schemas.openxmlformats.org/officeDocument/2006/relationships/image" Target="../media/image108.png"/><Relationship Id="rId1" Type="http://schemas.openxmlformats.org/officeDocument/2006/relationships/slideLayout" Target="../slideLayouts/slideLayout58.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51.png"/><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28.png"/></Relationships>
</file>

<file path=ppt/slides/_rels/slide27.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52.xml"/><Relationship Id="rId6" Type="http://schemas.openxmlformats.org/officeDocument/2006/relationships/image" Target="../media/image125.png"/><Relationship Id="rId5" Type="http://schemas.openxmlformats.org/officeDocument/2006/relationships/image" Target="../media/image132.svg"/><Relationship Id="rId4" Type="http://schemas.openxmlformats.org/officeDocument/2006/relationships/image" Target="../media/image13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 Id="rId5" Type="http://schemas.openxmlformats.org/officeDocument/2006/relationships/image" Target="../media/image35.pn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emirkan Group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4365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Industrial Machinery Images - Free Download on Freep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1" y="1"/>
            <a:ext cx="584835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object 3" descr="People with documents">
            <a:extLst>
              <a:ext uri="{FF2B5EF4-FFF2-40B4-BE49-F238E27FC236}">
                <a16:creationId xmlns:a16="http://schemas.microsoft.com/office/drawing/2014/main" id="{0CA2E80D-F3EC-4A5F-8E65-56FEA206EE0F}"/>
              </a:ext>
            </a:extLst>
          </p:cNvPr>
          <p:cNvSpPr/>
          <p:nvPr/>
        </p:nvSpPr>
        <p:spPr>
          <a:xfrm>
            <a:off x="247650" y="0"/>
            <a:ext cx="121920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00292E">
              <a:alpha val="69999"/>
            </a:srgbClr>
          </a:solidFill>
        </p:spPr>
        <p:txBody>
          <a:bodyPr wrap="square" lIns="0" tIns="0" rIns="0" bIns="0" rtlCol="0"/>
          <a:lstStyle/>
          <a:p>
            <a:pPr defTabSz="914400">
              <a:defRPr/>
            </a:pPr>
            <a:endParaRPr lang="en-US" kern="0" dirty="0">
              <a:solidFill>
                <a:prstClr val="black"/>
              </a:solidFill>
              <a:latin typeface="Arial "/>
            </a:endParaRPr>
          </a:p>
        </p:txBody>
      </p:sp>
      <p:sp>
        <p:nvSpPr>
          <p:cNvPr id="12" name="Title 1"/>
          <p:cNvSpPr>
            <a:spLocks noGrp="1"/>
          </p:cNvSpPr>
          <p:nvPr>
            <p:ph type="ctrTitle"/>
          </p:nvPr>
        </p:nvSpPr>
        <p:spPr>
          <a:xfrm>
            <a:off x="907676" y="1212664"/>
            <a:ext cx="10376647" cy="2387600"/>
          </a:xfrm>
        </p:spPr>
        <p:txBody>
          <a:bodyPr>
            <a:normAutofit/>
          </a:bodyPr>
          <a:lstStyle/>
          <a:p>
            <a:r>
              <a:rPr lang="en-US" sz="4000" dirty="0"/>
              <a:t>GROWEST E-AUCTIONEERS  LIMITED </a:t>
            </a:r>
          </a:p>
        </p:txBody>
      </p:sp>
      <p:sp>
        <p:nvSpPr>
          <p:cNvPr id="13" name="Subtitle 2"/>
          <p:cNvSpPr>
            <a:spLocks noGrp="1"/>
          </p:cNvSpPr>
          <p:nvPr>
            <p:ph type="subTitle" idx="1"/>
          </p:nvPr>
        </p:nvSpPr>
        <p:spPr>
          <a:xfrm>
            <a:off x="1595269" y="3602038"/>
            <a:ext cx="9001462" cy="1655762"/>
          </a:xfrm>
        </p:spPr>
        <p:txBody>
          <a:bodyPr/>
          <a:lstStyle/>
          <a:p>
            <a:r>
              <a:rPr lang="en-US" dirty="0"/>
              <a:t>UNLOCKING OPPORTUNITIES:  INNOVATIVE PLASTIC  GRANULES MANUFACTURING</a:t>
            </a:r>
          </a:p>
          <a:p>
            <a:endParaRPr lang="en-US" dirty="0"/>
          </a:p>
        </p:txBody>
      </p:sp>
      <p:cxnSp>
        <p:nvCxnSpPr>
          <p:cNvPr id="17" name="Straight Connector 16">
            <a:extLst>
              <a:ext uri="{FF2B5EF4-FFF2-40B4-BE49-F238E27FC236}">
                <a16:creationId xmlns:a16="http://schemas.microsoft.com/office/drawing/2014/main" id="{3234EE09-F155-1119-72A5-C0D5BB2BEE1D}"/>
              </a:ext>
            </a:extLst>
          </p:cNvPr>
          <p:cNvCxnSpPr/>
          <p:nvPr/>
        </p:nvCxnSpPr>
        <p:spPr>
          <a:xfrm>
            <a:off x="907676" y="3600264"/>
            <a:ext cx="10376647" cy="1"/>
          </a:xfrm>
          <a:prstGeom prst="line">
            <a:avLst/>
          </a:prstGeom>
          <a:noFill/>
          <a:ln w="57150" cap="rnd" cmpd="sng" algn="ctr">
            <a:solidFill>
              <a:sysClr val="window" lastClr="FFFFFF"/>
            </a:solidFill>
            <a:prstDash val="solid"/>
          </a:ln>
          <a:effectLst>
            <a:outerShdw blurRad="38100" dist="25400" dir="5400000" rotWithShape="0">
              <a:srgbClr val="000000">
                <a:alpha val="25000"/>
              </a:srgbClr>
            </a:outerShdw>
          </a:effectLst>
        </p:spPr>
      </p:cxn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7249" t="23629" r="13217" b="27204"/>
          <a:stretch/>
        </p:blipFill>
        <p:spPr>
          <a:xfrm>
            <a:off x="133350" y="239065"/>
            <a:ext cx="2438400" cy="971826"/>
          </a:xfrm>
          <a:prstGeom prst="rect">
            <a:avLst/>
          </a:prstGeom>
        </p:spPr>
      </p:pic>
    </p:spTree>
    <p:extLst>
      <p:ext uri="{BB962C8B-B14F-4D97-AF65-F5344CB8AC3E}">
        <p14:creationId xmlns:p14="http://schemas.microsoft.com/office/powerpoint/2010/main" val="694581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rgbClr val="600000"/>
          </a:fgClr>
          <a:bgClr>
            <a:schemeClr val="bg1"/>
          </a:bgClr>
        </a:patt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152400" y="438644"/>
            <a:ext cx="9753600" cy="1001991"/>
          </a:xfrm>
          <a:prstGeom prst="rect">
            <a:avLst/>
          </a:prstGeom>
        </p:spPr>
        <p:txBody>
          <a:bodyPr vert="horz" wrap="square" lIns="0" tIns="382701" rIns="0" bIns="0" rtlCol="0" anchor="ctr">
            <a:spAutoFit/>
          </a:bodyPr>
          <a:lstStyle/>
          <a:p>
            <a:pPr marL="529616">
              <a:spcBef>
                <a:spcPts val="105"/>
              </a:spcBef>
            </a:pPr>
            <a:r>
              <a:rPr lang="en-US" sz="4000" b="1" dirty="0"/>
              <a:t>manufacturing process</a:t>
            </a:r>
            <a:endParaRPr sz="4000" b="1" spc="-10" dirty="0"/>
          </a:p>
        </p:txBody>
      </p:sp>
      <p:sp>
        <p:nvSpPr>
          <p:cNvPr id="5" name="object 5"/>
          <p:cNvSpPr txBox="1"/>
          <p:nvPr/>
        </p:nvSpPr>
        <p:spPr>
          <a:xfrm>
            <a:off x="320489" y="1716759"/>
            <a:ext cx="7760340" cy="4749377"/>
          </a:xfrm>
          <a:prstGeom prst="rect">
            <a:avLst/>
          </a:prstGeom>
        </p:spPr>
        <p:txBody>
          <a:bodyPr vert="horz" wrap="square" lIns="0" tIns="40005" rIns="0" bIns="0" rtlCol="0">
            <a:spAutoFit/>
          </a:bodyPr>
          <a:lstStyle/>
          <a:p>
            <a:pPr marL="12701" marR="5080" lvl="0" defTabSz="914446">
              <a:lnSpc>
                <a:spcPct val="90000"/>
              </a:lnSpc>
              <a:spcBef>
                <a:spcPts val="315"/>
              </a:spcBef>
              <a:defRPr/>
            </a:pPr>
            <a:r>
              <a:rPr lang="en-US" sz="1400" kern="0" dirty="0">
                <a:solidFill>
                  <a:prstClr val="white"/>
                </a:solidFill>
                <a:latin typeface="Calibri" panose="020F0502020204030204" pitchFamily="34" charset="0"/>
                <a:cs typeface="Calibri" panose="020F0502020204030204" pitchFamily="34" charset="0"/>
              </a:rPr>
              <a:t>At GROWEST E-AUCTIONEERS LIMITED, we specialize in producing high-quality plastic granules at competitive rates, serving industries like packaging, construction, and automotive. With a state-of-the-art manufacturing plant, we ensure consistent quality and reliable supply.</a:t>
            </a:r>
          </a:p>
          <a:p>
            <a:pPr marL="12701" marR="5080" lvl="0" defTabSz="914446">
              <a:lnSpc>
                <a:spcPct val="90000"/>
              </a:lnSpc>
              <a:spcBef>
                <a:spcPts val="315"/>
              </a:spcBef>
              <a:defRPr/>
            </a:pPr>
            <a:endParaRPr lang="en-US" sz="1400" kern="0" dirty="0">
              <a:solidFill>
                <a:prstClr val="white"/>
              </a:solidFill>
              <a:latin typeface="Calibri" panose="020F0502020204030204" pitchFamily="34" charset="0"/>
              <a:cs typeface="Calibri" panose="020F0502020204030204" pitchFamily="34" charset="0"/>
            </a:endParaRPr>
          </a:p>
          <a:p>
            <a:pPr marL="12701" marR="5080" lvl="0" defTabSz="914446">
              <a:lnSpc>
                <a:spcPct val="90000"/>
              </a:lnSpc>
              <a:spcBef>
                <a:spcPts val="315"/>
              </a:spcBef>
              <a:defRPr/>
            </a:pPr>
            <a:r>
              <a:rPr lang="en-US" sz="1400" b="1" kern="0" dirty="0">
                <a:solidFill>
                  <a:prstClr val="white"/>
                </a:solidFill>
                <a:latin typeface="Calibri" panose="020F0502020204030204" pitchFamily="34" charset="0"/>
                <a:cs typeface="Calibri" panose="020F0502020204030204" pitchFamily="34" charset="0"/>
              </a:rPr>
              <a:t>Process of Manufacturing:</a:t>
            </a:r>
          </a:p>
          <a:p>
            <a:r>
              <a:rPr lang="en-US" sz="1400" dirty="0">
                <a:latin typeface="Calibri" panose="020F0502020204030204" pitchFamily="34" charset="0"/>
                <a:cs typeface="Calibri" panose="020F0502020204030204" pitchFamily="34" charset="0"/>
              </a:rPr>
              <a:t>1. </a:t>
            </a:r>
            <a:r>
              <a:rPr lang="en-US" sz="1400" b="1" dirty="0">
                <a:latin typeface="Calibri" panose="020F0502020204030204" pitchFamily="34" charset="0"/>
                <a:cs typeface="Calibri" panose="020F0502020204030204" pitchFamily="34" charset="0"/>
              </a:rPr>
              <a:t>Raw Material Preparation:</a:t>
            </a:r>
            <a:r>
              <a:rPr lang="en-US" sz="1400" dirty="0">
                <a:latin typeface="Calibri" panose="020F0502020204030204" pitchFamily="34" charset="0"/>
                <a:cs typeface="Calibri" panose="020F0502020204030204" pitchFamily="34" charset="0"/>
              </a:rPr>
              <a:t> Raw materials are first picked and prepared before the process starts, which can either be virgin polymers or recycled plastics. Clean and sorted to remove contaminants, recycled plastics are processed.</a:t>
            </a:r>
          </a:p>
          <a:p>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2. </a:t>
            </a:r>
            <a:r>
              <a:rPr lang="en-US" sz="1400" b="1" dirty="0">
                <a:latin typeface="Calibri" panose="020F0502020204030204" pitchFamily="34" charset="0"/>
                <a:cs typeface="Calibri" panose="020F0502020204030204" pitchFamily="34" charset="0"/>
              </a:rPr>
              <a:t>Melting:</a:t>
            </a:r>
            <a:r>
              <a:rPr lang="en-US" sz="1400" dirty="0">
                <a:latin typeface="Calibri" panose="020F0502020204030204" pitchFamily="34" charset="0"/>
                <a:cs typeface="Calibri" panose="020F0502020204030204" pitchFamily="34" charset="0"/>
              </a:rPr>
              <a:t> Plastic material is being prepared and plied into a large, typically metal extruder, heated to melting, thus becoming molten.</a:t>
            </a:r>
          </a:p>
          <a:p>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3. </a:t>
            </a:r>
            <a:r>
              <a:rPr lang="en-US" sz="1400" b="1" dirty="0">
                <a:latin typeface="Calibri" panose="020F0502020204030204" pitchFamily="34" charset="0"/>
                <a:cs typeface="Calibri" panose="020F0502020204030204" pitchFamily="34" charset="0"/>
              </a:rPr>
              <a:t>Extrusion</a:t>
            </a:r>
            <a:r>
              <a:rPr lang="en-US" sz="1400" dirty="0">
                <a:latin typeface="Calibri" panose="020F0502020204030204" pitchFamily="34" charset="0"/>
                <a:cs typeface="Calibri" panose="020F0502020204030204" pitchFamily="34" charset="0"/>
              </a:rPr>
              <a:t>: Continuous strands are made when molten plastic is forced through a die. This shape of these strands is determined by the shape of the die.</a:t>
            </a:r>
          </a:p>
          <a:p>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4. </a:t>
            </a:r>
            <a:r>
              <a:rPr lang="en-US" sz="1400" b="1" dirty="0">
                <a:latin typeface="Calibri" panose="020F0502020204030204" pitchFamily="34" charset="0"/>
                <a:cs typeface="Calibri" panose="020F0502020204030204" pitchFamily="34" charset="0"/>
              </a:rPr>
              <a:t>Cooling:</a:t>
            </a:r>
            <a:r>
              <a:rPr lang="en-US" sz="1400" dirty="0">
                <a:latin typeface="Calibri" panose="020F0502020204030204" pitchFamily="34" charset="0"/>
                <a:cs typeface="Calibri" panose="020F0502020204030204" pitchFamily="34" charset="0"/>
              </a:rPr>
              <a:t> The plastic is cooled extruded strands, typically through a water bath to solidify the plastic.</a:t>
            </a:r>
          </a:p>
          <a:p>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5. </a:t>
            </a:r>
            <a:r>
              <a:rPr lang="en-US" sz="1400" b="1" dirty="0">
                <a:latin typeface="Calibri" panose="020F0502020204030204" pitchFamily="34" charset="0"/>
                <a:cs typeface="Calibri" panose="020F0502020204030204" pitchFamily="34" charset="0"/>
              </a:rPr>
              <a:t>Granulation:</a:t>
            </a:r>
            <a:r>
              <a:rPr lang="en-US" sz="1400" dirty="0">
                <a:latin typeface="Calibri" panose="020F0502020204030204" pitchFamily="34" charset="0"/>
                <a:cs typeface="Calibri" panose="020F0502020204030204" pitchFamily="34" charset="0"/>
              </a:rPr>
              <a:t> Finally these strands turn solid and are cut into small, uniform pellets or granules with a cutting machine.</a:t>
            </a:r>
          </a:p>
          <a:p>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6. </a:t>
            </a:r>
            <a:r>
              <a:rPr lang="en-US" sz="1400" b="1" dirty="0">
                <a:latin typeface="Calibri" panose="020F0502020204030204" pitchFamily="34" charset="0"/>
                <a:cs typeface="Calibri" panose="020F0502020204030204" pitchFamily="34" charset="0"/>
              </a:rPr>
              <a:t>Drying and Packaging:</a:t>
            </a:r>
            <a:r>
              <a:rPr lang="en-US" sz="1400" dirty="0">
                <a:latin typeface="Calibri" panose="020F0502020204030204" pitchFamily="34" charset="0"/>
                <a:cs typeface="Calibri" panose="020F0502020204030204" pitchFamily="34" charset="0"/>
              </a:rPr>
              <a:t> Dry Granules are packaged, dried and packaged for distribution and use in manufacturing processes.</a:t>
            </a:r>
          </a:p>
        </p:txBody>
      </p:sp>
      <p:sp>
        <p:nvSpPr>
          <p:cNvPr id="6" name="object 6"/>
          <p:cNvSpPr txBox="1"/>
          <p:nvPr/>
        </p:nvSpPr>
        <p:spPr>
          <a:xfrm>
            <a:off x="11470385" y="6461862"/>
            <a:ext cx="83820" cy="151323"/>
          </a:xfrm>
          <a:prstGeom prst="rect">
            <a:avLst/>
          </a:prstGeom>
        </p:spPr>
        <p:txBody>
          <a:bodyPr vert="horz" wrap="square" lIns="0" tIns="12700" rIns="0" bIns="0" rtlCol="0">
            <a:spAutoFit/>
          </a:bodyPr>
          <a:lstStyle/>
          <a:p>
            <a:pPr marL="12701" marR="0" lvl="0" indent="0" algn="l" defTabSz="914446" rtl="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2C5579"/>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7249" t="23629" r="13217" b="27204"/>
          <a:stretch/>
        </p:blipFill>
        <p:spPr>
          <a:xfrm>
            <a:off x="9601200" y="130867"/>
            <a:ext cx="2438400" cy="971826"/>
          </a:xfrm>
          <a:prstGeom prst="rect">
            <a:avLst/>
          </a:prstGeom>
        </p:spPr>
      </p:pic>
      <p:pic>
        <p:nvPicPr>
          <p:cNvPr id="3076" name="Picture 4" descr="Colorful Plastic Granules for Manufacturing and Industrial Applications |  Premium AI-gener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025" y="4053321"/>
            <a:ext cx="3979975" cy="2408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8212024" y="1643323"/>
            <a:ext cx="3979975" cy="2207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1179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rgbClr val="600000"/>
          </a:fgClr>
          <a:bgClr>
            <a:schemeClr val="bg1"/>
          </a:bgClr>
        </a:patt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229577" y="-102524"/>
            <a:ext cx="9753600" cy="1617545"/>
          </a:xfrm>
          <a:prstGeom prst="rect">
            <a:avLst/>
          </a:prstGeom>
        </p:spPr>
        <p:txBody>
          <a:bodyPr vert="horz" wrap="square" lIns="0" tIns="382701" rIns="0" bIns="0" rtlCol="0" anchor="ctr">
            <a:spAutoFit/>
          </a:bodyPr>
          <a:lstStyle/>
          <a:p>
            <a:pPr marL="529616">
              <a:spcBef>
                <a:spcPts val="105"/>
              </a:spcBef>
            </a:pPr>
            <a:r>
              <a:rPr lang="en-US" sz="4000" b="1" dirty="0"/>
              <a:t>Plastic Recycling for Granule Production</a:t>
            </a:r>
            <a:endParaRPr sz="4000" b="1" spc="-10" dirty="0"/>
          </a:p>
        </p:txBody>
      </p:sp>
      <p:sp>
        <p:nvSpPr>
          <p:cNvPr id="5" name="object 5"/>
          <p:cNvSpPr txBox="1"/>
          <p:nvPr/>
        </p:nvSpPr>
        <p:spPr>
          <a:xfrm>
            <a:off x="224118" y="1703252"/>
            <a:ext cx="7760340" cy="4298484"/>
          </a:xfrm>
          <a:prstGeom prst="rect">
            <a:avLst/>
          </a:prstGeom>
        </p:spPr>
        <p:txBody>
          <a:bodyPr vert="horz" wrap="square" lIns="0" tIns="40005" rIns="0" bIns="0" rtlCol="0">
            <a:spAutoFit/>
          </a:bodyPr>
          <a:lstStyle/>
          <a:p>
            <a:pPr marL="12701" marR="5080" lvl="0" defTabSz="914446">
              <a:lnSpc>
                <a:spcPct val="90000"/>
              </a:lnSpc>
              <a:spcBef>
                <a:spcPts val="315"/>
              </a:spcBef>
              <a:defRPr/>
            </a:pPr>
            <a:r>
              <a:rPr lang="en-US" kern="0" dirty="0">
                <a:solidFill>
                  <a:prstClr val="white"/>
                </a:solidFill>
                <a:latin typeface="Calibri"/>
                <a:cs typeface="Calibri"/>
              </a:rPr>
              <a:t>Recycling plastic waste into granules is a sustainable solution to address environmental challenges while promoting resource efficiency. At GROWEST E-AUCTIONEERS LIMITED, we connect stakeholders in plastic waste management and manufacturing to streamline the recycling process.</a:t>
            </a:r>
          </a:p>
          <a:p>
            <a:pPr marL="12701" marR="5080" lvl="0" defTabSz="914446">
              <a:lnSpc>
                <a:spcPct val="90000"/>
              </a:lnSpc>
              <a:spcBef>
                <a:spcPts val="315"/>
              </a:spcBef>
              <a:defRPr/>
            </a:pPr>
            <a:endParaRPr lang="en-US" b="1" kern="0" dirty="0">
              <a:solidFill>
                <a:prstClr val="white"/>
              </a:solidFill>
              <a:latin typeface="Calibri"/>
              <a:cs typeface="Calibri"/>
            </a:endParaRPr>
          </a:p>
          <a:p>
            <a:pPr marL="12701" marR="5080" lvl="0" defTabSz="914446">
              <a:lnSpc>
                <a:spcPct val="90000"/>
              </a:lnSpc>
              <a:spcBef>
                <a:spcPts val="315"/>
              </a:spcBef>
              <a:defRPr/>
            </a:pPr>
            <a:r>
              <a:rPr lang="en-US" b="1" kern="0" dirty="0">
                <a:solidFill>
                  <a:prstClr val="white"/>
                </a:solidFill>
                <a:latin typeface="Calibri"/>
                <a:cs typeface="Calibri"/>
              </a:rPr>
              <a:t>1.  Collection and Sorting: </a:t>
            </a:r>
            <a:r>
              <a:rPr lang="en-US" kern="0" dirty="0">
                <a:solidFill>
                  <a:prstClr val="white"/>
                </a:solidFill>
                <a:latin typeface="Calibri"/>
                <a:cs typeface="Calibri"/>
              </a:rPr>
              <a:t>Plastic waste is collected and separated by type.</a:t>
            </a:r>
          </a:p>
          <a:p>
            <a:pPr marL="12701" marR="5080" lvl="0" defTabSz="914446">
              <a:lnSpc>
                <a:spcPct val="90000"/>
              </a:lnSpc>
              <a:spcBef>
                <a:spcPts val="315"/>
              </a:spcBef>
              <a:defRPr/>
            </a:pPr>
            <a:r>
              <a:rPr lang="en-US" b="1" kern="0" dirty="0">
                <a:solidFill>
                  <a:prstClr val="white"/>
                </a:solidFill>
                <a:latin typeface="Calibri"/>
                <a:cs typeface="Calibri"/>
              </a:rPr>
              <a:t>2.  Shredding and Cleaning: </a:t>
            </a:r>
            <a:r>
              <a:rPr lang="en-US" kern="0" dirty="0">
                <a:solidFill>
                  <a:prstClr val="white"/>
                </a:solidFill>
                <a:latin typeface="Calibri"/>
                <a:cs typeface="Calibri"/>
              </a:rPr>
              <a:t>The waste is shredded into smaller pieces and thoroughly cleaned to remove contaminants.</a:t>
            </a:r>
          </a:p>
          <a:p>
            <a:pPr marL="12701" marR="5080" lvl="0" defTabSz="914446">
              <a:lnSpc>
                <a:spcPct val="90000"/>
              </a:lnSpc>
              <a:spcBef>
                <a:spcPts val="315"/>
              </a:spcBef>
              <a:defRPr/>
            </a:pPr>
            <a:r>
              <a:rPr lang="en-US" b="1" kern="0" dirty="0">
                <a:solidFill>
                  <a:prstClr val="white"/>
                </a:solidFill>
                <a:latin typeface="Calibri"/>
                <a:cs typeface="Calibri"/>
              </a:rPr>
              <a:t>3.  Melting and Extrusion: </a:t>
            </a:r>
            <a:r>
              <a:rPr lang="en-US" kern="0" dirty="0">
                <a:solidFill>
                  <a:prstClr val="white"/>
                </a:solidFill>
                <a:latin typeface="Calibri"/>
                <a:cs typeface="Calibri"/>
              </a:rPr>
              <a:t>The cleaned plastic is melted and reshaped into granules through extrusion.</a:t>
            </a:r>
          </a:p>
          <a:p>
            <a:pPr marL="12701" marR="5080" lvl="0" defTabSz="914446">
              <a:lnSpc>
                <a:spcPct val="90000"/>
              </a:lnSpc>
              <a:spcBef>
                <a:spcPts val="315"/>
              </a:spcBef>
              <a:defRPr/>
            </a:pPr>
            <a:r>
              <a:rPr lang="en-US" b="1" kern="0" dirty="0">
                <a:solidFill>
                  <a:prstClr val="white"/>
                </a:solidFill>
                <a:latin typeface="Calibri"/>
                <a:cs typeface="Calibri"/>
              </a:rPr>
              <a:t>4.  Cooling and Cutting: </a:t>
            </a:r>
            <a:r>
              <a:rPr lang="en-US" kern="0" dirty="0">
                <a:solidFill>
                  <a:prstClr val="white"/>
                </a:solidFill>
                <a:latin typeface="Calibri"/>
                <a:cs typeface="Calibri"/>
              </a:rPr>
              <a:t>The extruded strands are cooled and cut into granules for reuse in manufacturing new products.</a:t>
            </a:r>
            <a:endParaRPr lang="en-US" b="1" kern="0" dirty="0">
              <a:solidFill>
                <a:prstClr val="white"/>
              </a:solidFill>
              <a:latin typeface="Calibri"/>
              <a:cs typeface="Calibri"/>
            </a:endParaRPr>
          </a:p>
          <a:p>
            <a:pPr marL="12701" marR="5080" lvl="0" defTabSz="914446">
              <a:lnSpc>
                <a:spcPct val="90000"/>
              </a:lnSpc>
              <a:spcBef>
                <a:spcPts val="315"/>
              </a:spcBef>
              <a:defRPr/>
            </a:pPr>
            <a:endParaRPr lang="en-US" b="1" kern="0" dirty="0">
              <a:solidFill>
                <a:prstClr val="white"/>
              </a:solidFill>
              <a:latin typeface="Calibri"/>
              <a:cs typeface="Calibri"/>
            </a:endParaRPr>
          </a:p>
          <a:p>
            <a:pPr marL="12701" marR="5080" lvl="0" defTabSz="914446">
              <a:lnSpc>
                <a:spcPct val="90000"/>
              </a:lnSpc>
              <a:spcBef>
                <a:spcPts val="315"/>
              </a:spcBef>
              <a:defRPr/>
            </a:pPr>
            <a:r>
              <a:rPr lang="en-US" kern="0" dirty="0">
                <a:solidFill>
                  <a:prstClr val="white"/>
                </a:solidFill>
                <a:latin typeface="Calibri"/>
                <a:cs typeface="Calibri"/>
              </a:rPr>
              <a:t>These granules are widely used in industries such as packaging, automotive, electronics, and construction. Granules also play a crucial role in reducing landfill waste and promoting circular economy practices.</a:t>
            </a:r>
            <a:endParaRPr kumimoji="0" i="0" u="none" strike="noStrike" kern="0" cap="none" spc="0" normalizeH="0" baseline="0" noProof="0" dirty="0">
              <a:ln>
                <a:noFill/>
              </a:ln>
              <a:solidFill>
                <a:prstClr val="white"/>
              </a:solidFill>
              <a:effectLst/>
              <a:uLnTx/>
              <a:uFillTx/>
              <a:latin typeface="Calibri"/>
              <a:cs typeface="Calibri"/>
            </a:endParaRPr>
          </a:p>
        </p:txBody>
      </p:sp>
      <p:sp>
        <p:nvSpPr>
          <p:cNvPr id="6" name="object 6"/>
          <p:cNvSpPr txBox="1"/>
          <p:nvPr/>
        </p:nvSpPr>
        <p:spPr>
          <a:xfrm>
            <a:off x="11470385" y="6461862"/>
            <a:ext cx="83820" cy="151323"/>
          </a:xfrm>
          <a:prstGeom prst="rect">
            <a:avLst/>
          </a:prstGeom>
        </p:spPr>
        <p:txBody>
          <a:bodyPr vert="horz" wrap="square" lIns="0" tIns="12700" rIns="0" bIns="0" rtlCol="0">
            <a:spAutoFit/>
          </a:bodyPr>
          <a:lstStyle/>
          <a:p>
            <a:pPr marL="12701" marR="0" lvl="0" indent="0" algn="l" defTabSz="914446" rtl="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2C5579"/>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7249" t="23629" r="13217" b="27204"/>
          <a:stretch/>
        </p:blipFill>
        <p:spPr>
          <a:xfrm>
            <a:off x="9601200" y="130867"/>
            <a:ext cx="2438400" cy="971826"/>
          </a:xfrm>
          <a:prstGeom prst="rect">
            <a:avLst/>
          </a:prstGeom>
        </p:spPr>
      </p:pic>
      <p:pic>
        <p:nvPicPr>
          <p:cNvPr id="4098" name="Picture 2" descr="Recycled Plastic Granules Market Research Analysis w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812" y="1267435"/>
            <a:ext cx="4053188" cy="2371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Applications of Recycled Plastic Granules: A Sustainable 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274" y="3826781"/>
            <a:ext cx="4048726" cy="2465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37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laid">
          <a:fgClr>
            <a:srgbClr val="600000"/>
          </a:fgClr>
          <a:bgClr>
            <a:schemeClr val="bg1"/>
          </a:bgClr>
        </a:pattFill>
        <a:effectLst/>
      </p:bgPr>
    </p:bg>
    <p:spTree>
      <p:nvGrpSpPr>
        <p:cNvPr id="1" name=""/>
        <p:cNvGrpSpPr/>
        <p:nvPr/>
      </p:nvGrpSpPr>
      <p:grpSpPr>
        <a:xfrm>
          <a:off x="0" y="0"/>
          <a:ext cx="0" cy="0"/>
          <a:chOff x="0" y="0"/>
          <a:chExt cx="0" cy="0"/>
        </a:xfrm>
      </p:grpSpPr>
      <p:sp>
        <p:nvSpPr>
          <p:cNvPr id="6" name="object 6"/>
          <p:cNvSpPr txBox="1"/>
          <p:nvPr/>
        </p:nvSpPr>
        <p:spPr>
          <a:xfrm>
            <a:off x="11470385" y="6461862"/>
            <a:ext cx="83820" cy="151323"/>
          </a:xfrm>
          <a:prstGeom prst="rect">
            <a:avLst/>
          </a:prstGeom>
        </p:spPr>
        <p:txBody>
          <a:bodyPr vert="horz" wrap="square" lIns="0" tIns="12700" rIns="0" bIns="0" rtlCol="0">
            <a:spAutoFit/>
          </a:bodyPr>
          <a:lstStyle/>
          <a:p>
            <a:pPr marL="12701" marR="0" lvl="0" indent="0" algn="l" defTabSz="914446" rtl="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2C5579"/>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3" name="object 2"/>
          <p:cNvSpPr/>
          <p:nvPr/>
        </p:nvSpPr>
        <p:spPr>
          <a:xfrm>
            <a:off x="10915086" y="0"/>
            <a:ext cx="1265474" cy="1060834"/>
          </a:xfrm>
          <a:custGeom>
            <a:avLst/>
            <a:gdLst/>
            <a:ahLst/>
            <a:cxnLst/>
            <a:rect l="l" t="t" r="r" b="b"/>
            <a:pathLst>
              <a:path w="1900555" h="1593215">
                <a:moveTo>
                  <a:pt x="310837" y="0"/>
                </a:moveTo>
                <a:lnTo>
                  <a:pt x="0" y="0"/>
                </a:lnTo>
                <a:lnTo>
                  <a:pt x="2855" y="15843"/>
                </a:lnTo>
                <a:lnTo>
                  <a:pt x="12465" y="62572"/>
                </a:lnTo>
                <a:lnTo>
                  <a:pt x="23169" y="108865"/>
                </a:lnTo>
                <a:lnTo>
                  <a:pt x="34955" y="154709"/>
                </a:lnTo>
                <a:lnTo>
                  <a:pt x="47807" y="200092"/>
                </a:lnTo>
                <a:lnTo>
                  <a:pt x="61710" y="244998"/>
                </a:lnTo>
                <a:lnTo>
                  <a:pt x="76650" y="289416"/>
                </a:lnTo>
                <a:lnTo>
                  <a:pt x="92612" y="333331"/>
                </a:lnTo>
                <a:lnTo>
                  <a:pt x="109581" y="376730"/>
                </a:lnTo>
                <a:lnTo>
                  <a:pt x="127543" y="419601"/>
                </a:lnTo>
                <a:lnTo>
                  <a:pt x="146483" y="461928"/>
                </a:lnTo>
                <a:lnTo>
                  <a:pt x="166386" y="503700"/>
                </a:lnTo>
                <a:lnTo>
                  <a:pt x="187238" y="544903"/>
                </a:lnTo>
                <a:lnTo>
                  <a:pt x="209024" y="585523"/>
                </a:lnTo>
                <a:lnTo>
                  <a:pt x="231729" y="625546"/>
                </a:lnTo>
                <a:lnTo>
                  <a:pt x="255338" y="664961"/>
                </a:lnTo>
                <a:lnTo>
                  <a:pt x="279837" y="703752"/>
                </a:lnTo>
                <a:lnTo>
                  <a:pt x="305212" y="741907"/>
                </a:lnTo>
                <a:lnTo>
                  <a:pt x="331447" y="779413"/>
                </a:lnTo>
                <a:lnTo>
                  <a:pt x="358527" y="816256"/>
                </a:lnTo>
                <a:lnTo>
                  <a:pt x="386439" y="852422"/>
                </a:lnTo>
                <a:lnTo>
                  <a:pt x="415167" y="887899"/>
                </a:lnTo>
                <a:lnTo>
                  <a:pt x="444697" y="922672"/>
                </a:lnTo>
                <a:lnTo>
                  <a:pt x="475014" y="956730"/>
                </a:lnTo>
                <a:lnTo>
                  <a:pt x="506103" y="990057"/>
                </a:lnTo>
                <a:lnTo>
                  <a:pt x="537949" y="1022641"/>
                </a:lnTo>
                <a:lnTo>
                  <a:pt x="570539" y="1054468"/>
                </a:lnTo>
                <a:lnTo>
                  <a:pt x="603857" y="1085525"/>
                </a:lnTo>
                <a:lnTo>
                  <a:pt x="637888" y="1115799"/>
                </a:lnTo>
                <a:lnTo>
                  <a:pt x="672618" y="1145276"/>
                </a:lnTo>
                <a:lnTo>
                  <a:pt x="708033" y="1173943"/>
                </a:lnTo>
                <a:lnTo>
                  <a:pt x="744116" y="1201786"/>
                </a:lnTo>
                <a:lnTo>
                  <a:pt x="780855" y="1228792"/>
                </a:lnTo>
                <a:lnTo>
                  <a:pt x="818234" y="1254948"/>
                </a:lnTo>
                <a:lnTo>
                  <a:pt x="856238" y="1280241"/>
                </a:lnTo>
                <a:lnTo>
                  <a:pt x="894852" y="1304656"/>
                </a:lnTo>
                <a:lnTo>
                  <a:pt x="934063" y="1328181"/>
                </a:lnTo>
                <a:lnTo>
                  <a:pt x="973855" y="1350802"/>
                </a:lnTo>
                <a:lnTo>
                  <a:pt x="1014214" y="1372505"/>
                </a:lnTo>
                <a:lnTo>
                  <a:pt x="1055124" y="1393278"/>
                </a:lnTo>
                <a:lnTo>
                  <a:pt x="1096572" y="1413107"/>
                </a:lnTo>
                <a:lnTo>
                  <a:pt x="1138542" y="1431979"/>
                </a:lnTo>
                <a:lnTo>
                  <a:pt x="1181021" y="1449880"/>
                </a:lnTo>
                <a:lnTo>
                  <a:pt x="1223992" y="1466797"/>
                </a:lnTo>
                <a:lnTo>
                  <a:pt x="1267442" y="1482716"/>
                </a:lnTo>
                <a:lnTo>
                  <a:pt x="1311355" y="1497625"/>
                </a:lnTo>
                <a:lnTo>
                  <a:pt x="1355718" y="1511509"/>
                </a:lnTo>
                <a:lnTo>
                  <a:pt x="1400515" y="1524355"/>
                </a:lnTo>
                <a:lnTo>
                  <a:pt x="1445732" y="1536151"/>
                </a:lnTo>
                <a:lnTo>
                  <a:pt x="1491354" y="1546882"/>
                </a:lnTo>
                <a:lnTo>
                  <a:pt x="1537366" y="1556535"/>
                </a:lnTo>
                <a:lnTo>
                  <a:pt x="1583754" y="1565097"/>
                </a:lnTo>
                <a:lnTo>
                  <a:pt x="1630502" y="1572554"/>
                </a:lnTo>
                <a:lnTo>
                  <a:pt x="1677597" y="1578894"/>
                </a:lnTo>
                <a:lnTo>
                  <a:pt x="1725024" y="1584102"/>
                </a:lnTo>
                <a:lnTo>
                  <a:pt x="1772767" y="1588165"/>
                </a:lnTo>
                <a:lnTo>
                  <a:pt x="1820813" y="1591071"/>
                </a:lnTo>
                <a:lnTo>
                  <a:pt x="1869145" y="1592805"/>
                </a:lnTo>
                <a:lnTo>
                  <a:pt x="1900097" y="1593154"/>
                </a:lnTo>
                <a:lnTo>
                  <a:pt x="1900097" y="1288419"/>
                </a:lnTo>
                <a:lnTo>
                  <a:pt x="1868511" y="1287988"/>
                </a:lnTo>
                <a:lnTo>
                  <a:pt x="1819982" y="1285903"/>
                </a:lnTo>
                <a:lnTo>
                  <a:pt x="1771805" y="1282420"/>
                </a:lnTo>
                <a:lnTo>
                  <a:pt x="1723999" y="1277556"/>
                </a:lnTo>
                <a:lnTo>
                  <a:pt x="1676587" y="1271332"/>
                </a:lnTo>
                <a:lnTo>
                  <a:pt x="1629589" y="1263767"/>
                </a:lnTo>
                <a:lnTo>
                  <a:pt x="1583026" y="1254880"/>
                </a:lnTo>
                <a:lnTo>
                  <a:pt x="1536920" y="1244689"/>
                </a:lnTo>
                <a:lnTo>
                  <a:pt x="1491291" y="1233214"/>
                </a:lnTo>
                <a:lnTo>
                  <a:pt x="1446160" y="1220475"/>
                </a:lnTo>
                <a:lnTo>
                  <a:pt x="1401548" y="1206490"/>
                </a:lnTo>
                <a:lnTo>
                  <a:pt x="1357477" y="1191278"/>
                </a:lnTo>
                <a:lnTo>
                  <a:pt x="1313967" y="1174859"/>
                </a:lnTo>
                <a:lnTo>
                  <a:pt x="1271040" y="1157251"/>
                </a:lnTo>
                <a:lnTo>
                  <a:pt x="1228716" y="1138475"/>
                </a:lnTo>
                <a:lnTo>
                  <a:pt x="1187017" y="1118548"/>
                </a:lnTo>
                <a:lnTo>
                  <a:pt x="1145963" y="1097490"/>
                </a:lnTo>
                <a:lnTo>
                  <a:pt x="1105576" y="1075321"/>
                </a:lnTo>
                <a:lnTo>
                  <a:pt x="1065876" y="1052059"/>
                </a:lnTo>
                <a:lnTo>
                  <a:pt x="1026885" y="1027724"/>
                </a:lnTo>
                <a:lnTo>
                  <a:pt x="988623" y="1002334"/>
                </a:lnTo>
                <a:lnTo>
                  <a:pt x="951112" y="975909"/>
                </a:lnTo>
                <a:lnTo>
                  <a:pt x="914372" y="948468"/>
                </a:lnTo>
                <a:lnTo>
                  <a:pt x="878425" y="920030"/>
                </a:lnTo>
                <a:lnTo>
                  <a:pt x="843292" y="890614"/>
                </a:lnTo>
                <a:lnTo>
                  <a:pt x="808994" y="860240"/>
                </a:lnTo>
                <a:lnTo>
                  <a:pt x="775551" y="828926"/>
                </a:lnTo>
                <a:lnTo>
                  <a:pt x="742985" y="796691"/>
                </a:lnTo>
                <a:lnTo>
                  <a:pt x="711316" y="763556"/>
                </a:lnTo>
                <a:lnTo>
                  <a:pt x="680567" y="729538"/>
                </a:lnTo>
                <a:lnTo>
                  <a:pt x="650757" y="694657"/>
                </a:lnTo>
                <a:lnTo>
                  <a:pt x="621908" y="658932"/>
                </a:lnTo>
                <a:lnTo>
                  <a:pt x="594041" y="622383"/>
                </a:lnTo>
                <a:lnTo>
                  <a:pt x="567176" y="585028"/>
                </a:lnTo>
                <a:lnTo>
                  <a:pt x="541336" y="546886"/>
                </a:lnTo>
                <a:lnTo>
                  <a:pt x="516540" y="507978"/>
                </a:lnTo>
                <a:lnTo>
                  <a:pt x="492811" y="468321"/>
                </a:lnTo>
                <a:lnTo>
                  <a:pt x="470168" y="427935"/>
                </a:lnTo>
                <a:lnTo>
                  <a:pt x="448633" y="386839"/>
                </a:lnTo>
                <a:lnTo>
                  <a:pt x="428227" y="345052"/>
                </a:lnTo>
                <a:lnTo>
                  <a:pt x="408972" y="302594"/>
                </a:lnTo>
                <a:lnTo>
                  <a:pt x="390887" y="259483"/>
                </a:lnTo>
                <a:lnTo>
                  <a:pt x="373994" y="215739"/>
                </a:lnTo>
                <a:lnTo>
                  <a:pt x="358314" y="171380"/>
                </a:lnTo>
                <a:lnTo>
                  <a:pt x="343869" y="126427"/>
                </a:lnTo>
                <a:lnTo>
                  <a:pt x="330678" y="80898"/>
                </a:lnTo>
                <a:lnTo>
                  <a:pt x="318764" y="34811"/>
                </a:lnTo>
                <a:lnTo>
                  <a:pt x="310837" y="0"/>
                </a:lnTo>
                <a:close/>
              </a:path>
            </a:pathLst>
          </a:custGeom>
          <a:solidFill>
            <a:schemeClr val="tx1"/>
          </a:solidFill>
          <a:ln>
            <a:solidFill>
              <a:schemeClr val="tx1"/>
            </a:solidFill>
          </a:ln>
        </p:spPr>
        <p:txBody>
          <a:bodyPr wrap="square" lIns="0" tIns="0" rIns="0" bIns="0" rtlCol="0"/>
          <a:lstStyle/>
          <a:p>
            <a:pPr defTabSz="608808"/>
            <a:endParaRPr sz="1198">
              <a:latin typeface="Calibri"/>
            </a:endParaRPr>
          </a:p>
        </p:txBody>
      </p:sp>
      <p:sp>
        <p:nvSpPr>
          <p:cNvPr id="14" name="object 3"/>
          <p:cNvSpPr/>
          <p:nvPr/>
        </p:nvSpPr>
        <p:spPr>
          <a:xfrm>
            <a:off x="3289" y="5351552"/>
            <a:ext cx="1278159" cy="1498866"/>
          </a:xfrm>
          <a:custGeom>
            <a:avLst/>
            <a:gdLst/>
            <a:ahLst/>
            <a:cxnLst/>
            <a:rect l="l" t="t" r="r" b="b"/>
            <a:pathLst>
              <a:path w="1919605" h="2251075">
                <a:moveTo>
                  <a:pt x="0" y="0"/>
                </a:moveTo>
                <a:lnTo>
                  <a:pt x="0" y="450361"/>
                </a:lnTo>
                <a:lnTo>
                  <a:pt x="5435" y="451644"/>
                </a:lnTo>
                <a:lnTo>
                  <a:pt x="52312" y="463950"/>
                </a:lnTo>
                <a:lnTo>
                  <a:pt x="98687" y="477362"/>
                </a:lnTo>
                <a:lnTo>
                  <a:pt x="144546" y="491863"/>
                </a:lnTo>
                <a:lnTo>
                  <a:pt x="189876" y="507439"/>
                </a:lnTo>
                <a:lnTo>
                  <a:pt x="234663" y="524073"/>
                </a:lnTo>
                <a:lnTo>
                  <a:pt x="278893" y="541750"/>
                </a:lnTo>
                <a:lnTo>
                  <a:pt x="322553" y="560453"/>
                </a:lnTo>
                <a:lnTo>
                  <a:pt x="365630" y="580167"/>
                </a:lnTo>
                <a:lnTo>
                  <a:pt x="408108" y="600876"/>
                </a:lnTo>
                <a:lnTo>
                  <a:pt x="449976" y="622565"/>
                </a:lnTo>
                <a:lnTo>
                  <a:pt x="491219" y="645216"/>
                </a:lnTo>
                <a:lnTo>
                  <a:pt x="531824" y="668815"/>
                </a:lnTo>
                <a:lnTo>
                  <a:pt x="571777" y="693346"/>
                </a:lnTo>
                <a:lnTo>
                  <a:pt x="611065" y="718792"/>
                </a:lnTo>
                <a:lnTo>
                  <a:pt x="649674" y="745139"/>
                </a:lnTo>
                <a:lnTo>
                  <a:pt x="687589" y="772369"/>
                </a:lnTo>
                <a:lnTo>
                  <a:pt x="724799" y="800468"/>
                </a:lnTo>
                <a:lnTo>
                  <a:pt x="761289" y="829419"/>
                </a:lnTo>
                <a:lnTo>
                  <a:pt x="797045" y="859207"/>
                </a:lnTo>
                <a:lnTo>
                  <a:pt x="832054" y="889816"/>
                </a:lnTo>
                <a:lnTo>
                  <a:pt x="866303" y="921229"/>
                </a:lnTo>
                <a:lnTo>
                  <a:pt x="899777" y="953432"/>
                </a:lnTo>
                <a:lnTo>
                  <a:pt x="932463" y="986408"/>
                </a:lnTo>
                <a:lnTo>
                  <a:pt x="964347" y="1020141"/>
                </a:lnTo>
                <a:lnTo>
                  <a:pt x="995417" y="1054616"/>
                </a:lnTo>
                <a:lnTo>
                  <a:pt x="1025658" y="1089817"/>
                </a:lnTo>
                <a:lnTo>
                  <a:pt x="1055056" y="1125727"/>
                </a:lnTo>
                <a:lnTo>
                  <a:pt x="1083598" y="1162332"/>
                </a:lnTo>
                <a:lnTo>
                  <a:pt x="1111271" y="1199614"/>
                </a:lnTo>
                <a:lnTo>
                  <a:pt x="1138061" y="1237559"/>
                </a:lnTo>
                <a:lnTo>
                  <a:pt x="1163954" y="1276151"/>
                </a:lnTo>
                <a:lnTo>
                  <a:pt x="1188936" y="1315373"/>
                </a:lnTo>
                <a:lnTo>
                  <a:pt x="1212995" y="1355211"/>
                </a:lnTo>
                <a:lnTo>
                  <a:pt x="1236116" y="1395647"/>
                </a:lnTo>
                <a:lnTo>
                  <a:pt x="1258285" y="1436666"/>
                </a:lnTo>
                <a:lnTo>
                  <a:pt x="1279490" y="1478253"/>
                </a:lnTo>
                <a:lnTo>
                  <a:pt x="1299717" y="1520391"/>
                </a:lnTo>
                <a:lnTo>
                  <a:pt x="1318951" y="1563065"/>
                </a:lnTo>
                <a:lnTo>
                  <a:pt x="1337180" y="1606259"/>
                </a:lnTo>
                <a:lnTo>
                  <a:pt x="1354389" y="1649957"/>
                </a:lnTo>
                <a:lnTo>
                  <a:pt x="1370566" y="1694143"/>
                </a:lnTo>
                <a:lnTo>
                  <a:pt x="1385696" y="1738801"/>
                </a:lnTo>
                <a:lnTo>
                  <a:pt x="1399766" y="1783915"/>
                </a:lnTo>
                <a:lnTo>
                  <a:pt x="1412762" y="1829471"/>
                </a:lnTo>
                <a:lnTo>
                  <a:pt x="1424671" y="1875451"/>
                </a:lnTo>
                <a:lnTo>
                  <a:pt x="1435480" y="1921840"/>
                </a:lnTo>
                <a:lnTo>
                  <a:pt x="1445173" y="1968622"/>
                </a:lnTo>
                <a:lnTo>
                  <a:pt x="1453739" y="2015781"/>
                </a:lnTo>
                <a:lnTo>
                  <a:pt x="1461163" y="2063302"/>
                </a:lnTo>
                <a:lnTo>
                  <a:pt x="1467431" y="2111169"/>
                </a:lnTo>
                <a:lnTo>
                  <a:pt x="1472531" y="2159365"/>
                </a:lnTo>
                <a:lnTo>
                  <a:pt x="1476448" y="2207875"/>
                </a:lnTo>
                <a:lnTo>
                  <a:pt x="1478825" y="2250524"/>
                </a:lnTo>
                <a:lnTo>
                  <a:pt x="1919023" y="2250524"/>
                </a:lnTo>
                <a:lnTo>
                  <a:pt x="1916589" y="2199897"/>
                </a:lnTo>
                <a:lnTo>
                  <a:pt x="1913232" y="2151338"/>
                </a:lnTo>
                <a:lnTo>
                  <a:pt x="1908907" y="2103026"/>
                </a:lnTo>
                <a:lnTo>
                  <a:pt x="1903624" y="2054974"/>
                </a:lnTo>
                <a:lnTo>
                  <a:pt x="1897392" y="2007190"/>
                </a:lnTo>
                <a:lnTo>
                  <a:pt x="1890219" y="1959685"/>
                </a:lnTo>
                <a:lnTo>
                  <a:pt x="1882116" y="1912471"/>
                </a:lnTo>
                <a:lnTo>
                  <a:pt x="1873090" y="1865556"/>
                </a:lnTo>
                <a:lnTo>
                  <a:pt x="1863150" y="1818953"/>
                </a:lnTo>
                <a:lnTo>
                  <a:pt x="1852307" y="1772671"/>
                </a:lnTo>
                <a:lnTo>
                  <a:pt x="1840568" y="1726721"/>
                </a:lnTo>
                <a:lnTo>
                  <a:pt x="1827943" y="1681113"/>
                </a:lnTo>
                <a:lnTo>
                  <a:pt x="1814441" y="1635858"/>
                </a:lnTo>
                <a:lnTo>
                  <a:pt x="1800071" y="1590966"/>
                </a:lnTo>
                <a:lnTo>
                  <a:pt x="1784841" y="1546448"/>
                </a:lnTo>
                <a:lnTo>
                  <a:pt x="1768761" y="1502314"/>
                </a:lnTo>
                <a:lnTo>
                  <a:pt x="1751840" y="1458575"/>
                </a:lnTo>
                <a:lnTo>
                  <a:pt x="1734087" y="1415241"/>
                </a:lnTo>
                <a:lnTo>
                  <a:pt x="1715511" y="1372323"/>
                </a:lnTo>
                <a:lnTo>
                  <a:pt x="1696120" y="1329831"/>
                </a:lnTo>
                <a:lnTo>
                  <a:pt x="1675924" y="1287775"/>
                </a:lnTo>
                <a:lnTo>
                  <a:pt x="1654932" y="1246167"/>
                </a:lnTo>
                <a:lnTo>
                  <a:pt x="1633153" y="1205016"/>
                </a:lnTo>
                <a:lnTo>
                  <a:pt x="1610596" y="1164333"/>
                </a:lnTo>
                <a:lnTo>
                  <a:pt x="1587270" y="1124129"/>
                </a:lnTo>
                <a:lnTo>
                  <a:pt x="1563183" y="1084414"/>
                </a:lnTo>
                <a:lnTo>
                  <a:pt x="1538346" y="1045199"/>
                </a:lnTo>
                <a:lnTo>
                  <a:pt x="1512766" y="1006494"/>
                </a:lnTo>
                <a:lnTo>
                  <a:pt x="1486453" y="968309"/>
                </a:lnTo>
                <a:lnTo>
                  <a:pt x="1459416" y="930655"/>
                </a:lnTo>
                <a:lnTo>
                  <a:pt x="1431664" y="893542"/>
                </a:lnTo>
                <a:lnTo>
                  <a:pt x="1403205" y="856982"/>
                </a:lnTo>
                <a:lnTo>
                  <a:pt x="1374050" y="820984"/>
                </a:lnTo>
                <a:lnTo>
                  <a:pt x="1344207" y="785559"/>
                </a:lnTo>
                <a:lnTo>
                  <a:pt x="1313684" y="750717"/>
                </a:lnTo>
                <a:lnTo>
                  <a:pt x="1282491" y="716469"/>
                </a:lnTo>
                <a:lnTo>
                  <a:pt x="1250638" y="682826"/>
                </a:lnTo>
                <a:lnTo>
                  <a:pt x="1218132" y="649797"/>
                </a:lnTo>
                <a:lnTo>
                  <a:pt x="1184983" y="617394"/>
                </a:lnTo>
                <a:lnTo>
                  <a:pt x="1151200" y="585626"/>
                </a:lnTo>
                <a:lnTo>
                  <a:pt x="1116792" y="554505"/>
                </a:lnTo>
                <a:lnTo>
                  <a:pt x="1081768" y="524041"/>
                </a:lnTo>
                <a:lnTo>
                  <a:pt x="1046137" y="494244"/>
                </a:lnTo>
                <a:lnTo>
                  <a:pt x="1009908" y="465124"/>
                </a:lnTo>
                <a:lnTo>
                  <a:pt x="973089" y="436693"/>
                </a:lnTo>
                <a:lnTo>
                  <a:pt x="935691" y="408961"/>
                </a:lnTo>
                <a:lnTo>
                  <a:pt x="897722" y="381938"/>
                </a:lnTo>
                <a:lnTo>
                  <a:pt x="859191" y="355634"/>
                </a:lnTo>
                <a:lnTo>
                  <a:pt x="820107" y="330061"/>
                </a:lnTo>
                <a:lnTo>
                  <a:pt x="780478" y="305228"/>
                </a:lnTo>
                <a:lnTo>
                  <a:pt x="740315" y="281146"/>
                </a:lnTo>
                <a:lnTo>
                  <a:pt x="699626" y="257826"/>
                </a:lnTo>
                <a:lnTo>
                  <a:pt x="658419" y="235278"/>
                </a:lnTo>
                <a:lnTo>
                  <a:pt x="616705" y="213513"/>
                </a:lnTo>
                <a:lnTo>
                  <a:pt x="574492" y="192541"/>
                </a:lnTo>
                <a:lnTo>
                  <a:pt x="531789" y="172372"/>
                </a:lnTo>
                <a:lnTo>
                  <a:pt x="488605" y="153017"/>
                </a:lnTo>
                <a:lnTo>
                  <a:pt x="444948" y="134487"/>
                </a:lnTo>
                <a:lnTo>
                  <a:pt x="400829" y="116792"/>
                </a:lnTo>
                <a:lnTo>
                  <a:pt x="356256" y="99942"/>
                </a:lnTo>
                <a:lnTo>
                  <a:pt x="311238" y="83948"/>
                </a:lnTo>
                <a:lnTo>
                  <a:pt x="265784" y="68821"/>
                </a:lnTo>
                <a:lnTo>
                  <a:pt x="219904" y="54570"/>
                </a:lnTo>
                <a:lnTo>
                  <a:pt x="173605" y="41207"/>
                </a:lnTo>
                <a:lnTo>
                  <a:pt x="126897" y="28742"/>
                </a:lnTo>
                <a:lnTo>
                  <a:pt x="79790" y="17185"/>
                </a:lnTo>
                <a:lnTo>
                  <a:pt x="32291" y="6547"/>
                </a:lnTo>
                <a:lnTo>
                  <a:pt x="0" y="0"/>
                </a:lnTo>
                <a:close/>
              </a:path>
            </a:pathLst>
          </a:custGeom>
          <a:solidFill>
            <a:schemeClr val="tx1"/>
          </a:solidFill>
          <a:ln>
            <a:solidFill>
              <a:schemeClr val="tx1"/>
            </a:solidFill>
          </a:ln>
        </p:spPr>
        <p:txBody>
          <a:bodyPr wrap="square" lIns="0" tIns="0" rIns="0" bIns="0" rtlCol="0"/>
          <a:lstStyle/>
          <a:p>
            <a:pPr defTabSz="608808"/>
            <a:endParaRPr sz="1198">
              <a:latin typeface="Calibri"/>
            </a:endParaRPr>
          </a:p>
        </p:txBody>
      </p:sp>
      <p:pic>
        <p:nvPicPr>
          <p:cNvPr id="15" name="object 4"/>
          <p:cNvPicPr/>
          <p:nvPr/>
        </p:nvPicPr>
        <p:blipFill>
          <a:blip r:embed="rId2" cstate="print"/>
          <a:stretch>
            <a:fillRect/>
          </a:stretch>
        </p:blipFill>
        <p:spPr>
          <a:xfrm>
            <a:off x="6700738" y="1311133"/>
            <a:ext cx="4769647" cy="43657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6" name="object 5"/>
          <p:cNvSpPr txBox="1">
            <a:spLocks/>
          </p:cNvSpPr>
          <p:nvPr/>
        </p:nvSpPr>
        <p:spPr>
          <a:xfrm>
            <a:off x="495300" y="1322447"/>
            <a:ext cx="5679954" cy="562536"/>
          </a:xfrm>
          <a:prstGeom prst="rect">
            <a:avLst/>
          </a:prstGeom>
        </p:spPr>
        <p:txBody>
          <a:bodyPr vert="horz" wrap="square" lIns="0" tIns="8456" rIns="0" bIns="0" rtlCol="0">
            <a:spAutoFit/>
          </a:bodyPr>
          <a:lstStyle>
            <a:lvl1pPr>
              <a:defRPr sz="2330" b="1" i="0">
                <a:solidFill>
                  <a:srgbClr val="27316F"/>
                </a:solidFill>
                <a:latin typeface="Verdana"/>
                <a:ea typeface="+mj-ea"/>
                <a:cs typeface="Verdana"/>
              </a:defRPr>
            </a:lvl1pPr>
          </a:lstStyle>
          <a:p>
            <a:pPr marL="8456" marR="0" lvl="0" indent="0" defTabSz="914400" eaLnBrk="1" fontAlgn="auto" latinLnBrk="0" hangingPunct="1">
              <a:lnSpc>
                <a:spcPct val="100000"/>
              </a:lnSpc>
              <a:spcBef>
                <a:spcPts val="67"/>
              </a:spcBef>
              <a:spcAft>
                <a:spcPts val="0"/>
              </a:spcAft>
              <a:buClrTx/>
              <a:buSzTx/>
              <a:buFontTx/>
              <a:buNone/>
              <a:tabLst/>
              <a:defRPr/>
            </a:pPr>
            <a:r>
              <a:rPr kumimoji="0" lang="en-US" sz="3600" b="1" i="0" u="none" strike="noStrike" kern="0" cap="none" spc="-57" normalizeH="0" baseline="0" noProof="0" dirty="0">
                <a:ln>
                  <a:noFill/>
                </a:ln>
                <a:solidFill>
                  <a:schemeClr val="tx1"/>
                </a:solidFill>
                <a:effectLst/>
                <a:uLnTx/>
                <a:uFillTx/>
                <a:latin typeface="+mj-lt"/>
                <a:ea typeface="+mj-ea"/>
              </a:rPr>
              <a:t>E</a:t>
            </a:r>
            <a:r>
              <a:rPr kumimoji="0" lang="en-US" sz="3600" b="1" i="0" u="none" strike="noStrike" kern="0" cap="none" spc="-83" normalizeH="0" baseline="0" noProof="0" dirty="0">
                <a:ln>
                  <a:noFill/>
                </a:ln>
                <a:solidFill>
                  <a:schemeClr val="tx1"/>
                </a:solidFill>
                <a:effectLst/>
                <a:uLnTx/>
                <a:uFillTx/>
                <a:latin typeface="+mj-lt"/>
                <a:ea typeface="+mj-ea"/>
              </a:rPr>
              <a:t>N</a:t>
            </a:r>
            <a:r>
              <a:rPr kumimoji="0" lang="en-US" sz="3600" b="1" i="0" u="none" strike="noStrike" kern="0" cap="none" spc="-87" normalizeH="0" baseline="0" noProof="0" dirty="0">
                <a:ln>
                  <a:noFill/>
                </a:ln>
                <a:solidFill>
                  <a:schemeClr val="tx1"/>
                </a:solidFill>
                <a:effectLst/>
                <a:uLnTx/>
                <a:uFillTx/>
                <a:latin typeface="+mj-lt"/>
                <a:ea typeface="+mj-ea"/>
              </a:rPr>
              <a:t>V</a:t>
            </a:r>
            <a:r>
              <a:rPr kumimoji="0" lang="en-US" sz="3600" b="1" i="0" u="none" strike="noStrike" kern="0" cap="none" spc="-127" normalizeH="0" baseline="0" noProof="0" dirty="0">
                <a:ln>
                  <a:noFill/>
                </a:ln>
                <a:solidFill>
                  <a:schemeClr val="tx1"/>
                </a:solidFill>
                <a:effectLst/>
                <a:uLnTx/>
                <a:uFillTx/>
                <a:latin typeface="+mj-lt"/>
                <a:ea typeface="+mj-ea"/>
              </a:rPr>
              <a:t>IRONMEN</a:t>
            </a:r>
            <a:r>
              <a:rPr kumimoji="0" lang="en-US" sz="3600" b="1" i="0" u="none" strike="noStrike" kern="0" cap="none" spc="-250" normalizeH="0" baseline="0" noProof="0" dirty="0">
                <a:ln>
                  <a:noFill/>
                </a:ln>
                <a:solidFill>
                  <a:schemeClr val="tx1"/>
                </a:solidFill>
                <a:effectLst/>
                <a:uLnTx/>
                <a:uFillTx/>
                <a:latin typeface="+mj-lt"/>
                <a:ea typeface="+mj-ea"/>
              </a:rPr>
              <a:t>T</a:t>
            </a:r>
            <a:r>
              <a:rPr kumimoji="0" lang="en-US" sz="3600" b="1" i="0" u="none" strike="noStrike" kern="0" cap="none" spc="-57" normalizeH="0" baseline="0" noProof="0" dirty="0">
                <a:ln>
                  <a:noFill/>
                </a:ln>
                <a:solidFill>
                  <a:schemeClr val="tx1"/>
                </a:solidFill>
                <a:effectLst/>
                <a:uLnTx/>
                <a:uFillTx/>
                <a:latin typeface="+mj-lt"/>
                <a:ea typeface="+mj-ea"/>
              </a:rPr>
              <a:t>AL</a:t>
            </a:r>
            <a:r>
              <a:rPr kumimoji="0" lang="en-US" sz="3600" b="1" i="0" u="none" strike="noStrike" kern="0" cap="none" spc="-150" normalizeH="0" baseline="0" noProof="0" dirty="0">
                <a:ln>
                  <a:noFill/>
                </a:ln>
                <a:solidFill>
                  <a:schemeClr val="tx1"/>
                </a:solidFill>
                <a:effectLst/>
                <a:uLnTx/>
                <a:uFillTx/>
                <a:latin typeface="+mj-lt"/>
                <a:ea typeface="+mj-ea"/>
              </a:rPr>
              <a:t> </a:t>
            </a:r>
            <a:r>
              <a:rPr kumimoji="0" lang="en-US" sz="3600" b="1" i="0" u="none" strike="noStrike" kern="0" cap="none" spc="-263" normalizeH="0" baseline="0" noProof="0" dirty="0">
                <a:ln>
                  <a:noFill/>
                </a:ln>
                <a:solidFill>
                  <a:schemeClr val="tx1"/>
                </a:solidFill>
                <a:effectLst/>
                <a:uLnTx/>
                <a:uFillTx/>
                <a:latin typeface="+mj-lt"/>
                <a:ea typeface="+mj-ea"/>
              </a:rPr>
              <a:t>IM</a:t>
            </a:r>
            <a:r>
              <a:rPr kumimoji="0" lang="en-US" sz="3600" b="1" i="0" u="none" strike="noStrike" kern="0" cap="none" spc="-117" normalizeH="0" baseline="0" noProof="0" dirty="0">
                <a:ln>
                  <a:noFill/>
                </a:ln>
                <a:solidFill>
                  <a:schemeClr val="tx1"/>
                </a:solidFill>
                <a:effectLst/>
                <a:uLnTx/>
                <a:uFillTx/>
                <a:latin typeface="+mj-lt"/>
                <a:ea typeface="+mj-ea"/>
              </a:rPr>
              <a:t>P</a:t>
            </a:r>
            <a:r>
              <a:rPr kumimoji="0" lang="en-US" sz="3600" b="1" i="0" u="none" strike="noStrike" kern="0" cap="none" spc="-53" normalizeH="0" baseline="0" noProof="0" dirty="0">
                <a:ln>
                  <a:noFill/>
                </a:ln>
                <a:solidFill>
                  <a:schemeClr val="tx1"/>
                </a:solidFill>
                <a:effectLst/>
                <a:uLnTx/>
                <a:uFillTx/>
                <a:latin typeface="+mj-lt"/>
                <a:ea typeface="+mj-ea"/>
              </a:rPr>
              <a:t>A</a:t>
            </a:r>
            <a:r>
              <a:rPr kumimoji="0" lang="en-US" sz="3600" b="1" i="0" u="none" strike="noStrike" kern="0" cap="none" spc="3" normalizeH="0" baseline="0" noProof="0" dirty="0">
                <a:ln>
                  <a:noFill/>
                </a:ln>
                <a:solidFill>
                  <a:schemeClr val="tx1"/>
                </a:solidFill>
                <a:effectLst/>
                <a:uLnTx/>
                <a:uFillTx/>
                <a:latin typeface="+mj-lt"/>
                <a:ea typeface="+mj-ea"/>
              </a:rPr>
              <a:t>C</a:t>
            </a:r>
            <a:r>
              <a:rPr kumimoji="0" lang="en-US" sz="3600" b="1" i="0" u="none" strike="noStrike" kern="0" cap="none" spc="-160" normalizeH="0" baseline="0" noProof="0" dirty="0">
                <a:ln>
                  <a:noFill/>
                </a:ln>
                <a:solidFill>
                  <a:schemeClr val="tx1"/>
                </a:solidFill>
                <a:effectLst/>
                <a:uLnTx/>
                <a:uFillTx/>
                <a:latin typeface="+mj-lt"/>
                <a:ea typeface="+mj-ea"/>
              </a:rPr>
              <a:t>T</a:t>
            </a:r>
            <a:endParaRPr kumimoji="0" lang="en-US" sz="3600" b="1" i="0" u="none" strike="noStrike" kern="0" cap="none" spc="0" normalizeH="0" baseline="0" noProof="0" dirty="0">
              <a:ln>
                <a:noFill/>
              </a:ln>
              <a:solidFill>
                <a:schemeClr val="tx1"/>
              </a:solidFill>
              <a:effectLst/>
              <a:uLnTx/>
              <a:uFillTx/>
              <a:latin typeface="+mj-lt"/>
              <a:ea typeface="+mj-ea"/>
            </a:endParaRPr>
          </a:p>
        </p:txBody>
      </p:sp>
      <p:sp>
        <p:nvSpPr>
          <p:cNvPr id="17" name="object 6"/>
          <p:cNvSpPr txBox="1"/>
          <p:nvPr/>
        </p:nvSpPr>
        <p:spPr>
          <a:xfrm>
            <a:off x="495300" y="2255636"/>
            <a:ext cx="5216344" cy="3113061"/>
          </a:xfrm>
          <a:prstGeom prst="rect">
            <a:avLst/>
          </a:prstGeom>
        </p:spPr>
        <p:txBody>
          <a:bodyPr vert="horz" wrap="square" lIns="0" tIns="10570" rIns="0" bIns="0" rtlCol="0">
            <a:spAutoFit/>
          </a:bodyPr>
          <a:lstStyle/>
          <a:p>
            <a:pPr marL="8456" marR="3382" defTabSz="608808">
              <a:lnSpc>
                <a:spcPct val="126200"/>
              </a:lnSpc>
              <a:spcBef>
                <a:spcPts val="83"/>
              </a:spcBef>
            </a:pPr>
            <a:r>
              <a:rPr lang="en-US" sz="2000" spc="3" dirty="0">
                <a:latin typeface="+mj-lt"/>
                <a:cs typeface="Verdana"/>
              </a:rPr>
              <a:t>GROWEST E-AUCTIONEERS LIMITED</a:t>
            </a:r>
            <a:r>
              <a:rPr sz="2000" spc="-169" dirty="0">
                <a:latin typeface="+mj-lt"/>
                <a:cs typeface="Verdana"/>
              </a:rPr>
              <a:t> </a:t>
            </a:r>
            <a:r>
              <a:rPr sz="2000" spc="-10" dirty="0">
                <a:latin typeface="+mj-lt"/>
                <a:cs typeface="Verdana"/>
              </a:rPr>
              <a:t>i</a:t>
            </a:r>
            <a:r>
              <a:rPr sz="2000" spc="-57" dirty="0">
                <a:latin typeface="+mj-lt"/>
                <a:cs typeface="Verdana"/>
              </a:rPr>
              <a:t>s</a:t>
            </a:r>
            <a:r>
              <a:rPr sz="2000" spc="-169" dirty="0">
                <a:latin typeface="+mj-lt"/>
                <a:cs typeface="Verdana"/>
              </a:rPr>
              <a:t> </a:t>
            </a:r>
            <a:r>
              <a:rPr sz="2000" spc="70" dirty="0">
                <a:latin typeface="+mj-lt"/>
                <a:cs typeface="Verdana"/>
              </a:rPr>
              <a:t>c</a:t>
            </a:r>
            <a:r>
              <a:rPr sz="2000" spc="43" dirty="0">
                <a:latin typeface="+mj-lt"/>
                <a:cs typeface="Verdana"/>
              </a:rPr>
              <a:t>o</a:t>
            </a:r>
            <a:r>
              <a:rPr sz="2000" spc="183" dirty="0">
                <a:latin typeface="+mj-lt"/>
                <a:cs typeface="Verdana"/>
              </a:rPr>
              <a:t>mm</a:t>
            </a:r>
            <a:r>
              <a:rPr sz="2000" spc="-10" dirty="0">
                <a:latin typeface="+mj-lt"/>
                <a:cs typeface="Verdana"/>
              </a:rPr>
              <a:t>i</a:t>
            </a:r>
            <a:r>
              <a:rPr sz="2000" spc="-3" dirty="0">
                <a:latin typeface="+mj-lt"/>
                <a:cs typeface="Verdana"/>
              </a:rPr>
              <a:t>t</a:t>
            </a:r>
            <a:r>
              <a:rPr sz="2000" spc="-13" dirty="0">
                <a:latin typeface="+mj-lt"/>
                <a:cs typeface="Verdana"/>
              </a:rPr>
              <a:t>t</a:t>
            </a:r>
            <a:r>
              <a:rPr sz="2000" spc="20" dirty="0">
                <a:latin typeface="+mj-lt"/>
                <a:cs typeface="Verdana"/>
              </a:rPr>
              <a:t>e</a:t>
            </a:r>
            <a:r>
              <a:rPr sz="2000" spc="117" dirty="0">
                <a:latin typeface="+mj-lt"/>
                <a:cs typeface="Verdana"/>
              </a:rPr>
              <a:t>d</a:t>
            </a:r>
            <a:r>
              <a:rPr sz="2000" spc="-169" dirty="0">
                <a:latin typeface="+mj-lt"/>
                <a:cs typeface="Verdana"/>
              </a:rPr>
              <a:t> </a:t>
            </a:r>
            <a:r>
              <a:rPr sz="2000" spc="-13" dirty="0">
                <a:latin typeface="+mj-lt"/>
                <a:cs typeface="Verdana"/>
              </a:rPr>
              <a:t>t</a:t>
            </a:r>
            <a:r>
              <a:rPr sz="2000" spc="33" dirty="0">
                <a:latin typeface="+mj-lt"/>
                <a:cs typeface="Verdana"/>
              </a:rPr>
              <a:t>o  </a:t>
            </a:r>
            <a:r>
              <a:rPr sz="2000" spc="183" dirty="0">
                <a:latin typeface="+mj-lt"/>
                <a:cs typeface="Verdana"/>
              </a:rPr>
              <a:t>m</a:t>
            </a:r>
            <a:r>
              <a:rPr sz="2000" spc="-10" dirty="0">
                <a:latin typeface="+mj-lt"/>
                <a:cs typeface="Verdana"/>
              </a:rPr>
              <a:t>i</a:t>
            </a:r>
            <a:r>
              <a:rPr sz="2000" spc="90" dirty="0">
                <a:latin typeface="+mj-lt"/>
                <a:cs typeface="Verdana"/>
              </a:rPr>
              <a:t>n</a:t>
            </a:r>
            <a:r>
              <a:rPr sz="2000" spc="-10" dirty="0">
                <a:latin typeface="+mj-lt"/>
                <a:cs typeface="Verdana"/>
              </a:rPr>
              <a:t>i</a:t>
            </a:r>
            <a:r>
              <a:rPr sz="2000" spc="183" dirty="0">
                <a:latin typeface="+mj-lt"/>
                <a:cs typeface="Verdana"/>
              </a:rPr>
              <a:t>m</a:t>
            </a:r>
            <a:r>
              <a:rPr sz="2000" spc="-10" dirty="0">
                <a:latin typeface="+mj-lt"/>
                <a:cs typeface="Verdana"/>
              </a:rPr>
              <a:t>i</a:t>
            </a:r>
            <a:r>
              <a:rPr sz="2000" spc="-23" dirty="0">
                <a:latin typeface="+mj-lt"/>
                <a:cs typeface="Verdana"/>
              </a:rPr>
              <a:t>z</a:t>
            </a:r>
            <a:r>
              <a:rPr sz="2000" spc="-10" dirty="0">
                <a:latin typeface="+mj-lt"/>
                <a:cs typeface="Verdana"/>
              </a:rPr>
              <a:t>i</a:t>
            </a:r>
            <a:r>
              <a:rPr sz="2000" spc="90" dirty="0">
                <a:latin typeface="+mj-lt"/>
                <a:cs typeface="Verdana"/>
              </a:rPr>
              <a:t>n</a:t>
            </a:r>
            <a:r>
              <a:rPr sz="2000" spc="130" dirty="0">
                <a:latin typeface="+mj-lt"/>
                <a:cs typeface="Verdana"/>
              </a:rPr>
              <a:t>g</a:t>
            </a:r>
            <a:r>
              <a:rPr sz="2000" spc="-169" dirty="0">
                <a:latin typeface="+mj-lt"/>
                <a:cs typeface="Verdana"/>
              </a:rPr>
              <a:t> </a:t>
            </a:r>
            <a:r>
              <a:rPr sz="2000" spc="-10" dirty="0">
                <a:latin typeface="+mj-lt"/>
                <a:cs typeface="Verdana"/>
              </a:rPr>
              <a:t>i</a:t>
            </a:r>
            <a:r>
              <a:rPr sz="2000" spc="23" dirty="0">
                <a:latin typeface="+mj-lt"/>
                <a:cs typeface="Verdana"/>
              </a:rPr>
              <a:t>t</a:t>
            </a:r>
            <a:r>
              <a:rPr sz="2000" spc="-57" dirty="0">
                <a:latin typeface="+mj-lt"/>
                <a:cs typeface="Verdana"/>
              </a:rPr>
              <a:t>s</a:t>
            </a:r>
            <a:r>
              <a:rPr sz="2000" spc="-169" dirty="0">
                <a:latin typeface="+mj-lt"/>
                <a:cs typeface="Verdana"/>
              </a:rPr>
              <a:t> </a:t>
            </a:r>
            <a:r>
              <a:rPr sz="2000" b="1" spc="-60" dirty="0">
                <a:latin typeface="+mj-lt"/>
                <a:cs typeface="Verdana"/>
              </a:rPr>
              <a:t>e</a:t>
            </a:r>
            <a:r>
              <a:rPr sz="2000" b="1" spc="-53" dirty="0">
                <a:latin typeface="+mj-lt"/>
                <a:cs typeface="Verdana"/>
              </a:rPr>
              <a:t>n</a:t>
            </a:r>
            <a:r>
              <a:rPr sz="2000" b="1" spc="-97" dirty="0">
                <a:latin typeface="+mj-lt"/>
                <a:cs typeface="Verdana"/>
              </a:rPr>
              <a:t>v</a:t>
            </a:r>
            <a:r>
              <a:rPr sz="2000" b="1" spc="-80" dirty="0">
                <a:latin typeface="+mj-lt"/>
                <a:cs typeface="Verdana"/>
              </a:rPr>
              <a:t>i</a:t>
            </a:r>
            <a:r>
              <a:rPr sz="2000" b="1" spc="-143" dirty="0">
                <a:latin typeface="+mj-lt"/>
                <a:cs typeface="Verdana"/>
              </a:rPr>
              <a:t>r</a:t>
            </a:r>
            <a:r>
              <a:rPr sz="2000" b="1" spc="-57" dirty="0">
                <a:latin typeface="+mj-lt"/>
                <a:cs typeface="Verdana"/>
              </a:rPr>
              <a:t>o</a:t>
            </a:r>
            <a:r>
              <a:rPr sz="2000" b="1" spc="-37" dirty="0">
                <a:latin typeface="+mj-lt"/>
                <a:cs typeface="Verdana"/>
              </a:rPr>
              <a:t>n</a:t>
            </a:r>
            <a:r>
              <a:rPr sz="2000" b="1" spc="3" dirty="0">
                <a:latin typeface="+mj-lt"/>
                <a:cs typeface="Verdana"/>
              </a:rPr>
              <a:t>m</a:t>
            </a:r>
            <a:r>
              <a:rPr sz="2000" b="1" spc="-60" dirty="0">
                <a:latin typeface="+mj-lt"/>
                <a:cs typeface="Verdana"/>
              </a:rPr>
              <a:t>e</a:t>
            </a:r>
            <a:r>
              <a:rPr sz="2000" b="1" spc="-37" dirty="0">
                <a:latin typeface="+mj-lt"/>
                <a:cs typeface="Verdana"/>
              </a:rPr>
              <a:t>nt</a:t>
            </a:r>
            <a:r>
              <a:rPr sz="2000" b="1" spc="-93" dirty="0">
                <a:latin typeface="+mj-lt"/>
                <a:cs typeface="Verdana"/>
              </a:rPr>
              <a:t>a</a:t>
            </a:r>
            <a:r>
              <a:rPr sz="2000" b="1" spc="-76" dirty="0">
                <a:latin typeface="+mj-lt"/>
                <a:cs typeface="Verdana"/>
              </a:rPr>
              <a:t>l  </a:t>
            </a:r>
            <a:r>
              <a:rPr sz="2000" b="1" spc="-80" dirty="0">
                <a:latin typeface="+mj-lt"/>
                <a:cs typeface="Verdana"/>
              </a:rPr>
              <a:t>f</a:t>
            </a:r>
            <a:r>
              <a:rPr sz="2000" b="1" spc="-57" dirty="0">
                <a:latin typeface="+mj-lt"/>
                <a:cs typeface="Verdana"/>
              </a:rPr>
              <a:t>oo</a:t>
            </a:r>
            <a:r>
              <a:rPr sz="2000" b="1" spc="-37" dirty="0">
                <a:latin typeface="+mj-lt"/>
                <a:cs typeface="Verdana"/>
              </a:rPr>
              <a:t>t</a:t>
            </a:r>
            <a:r>
              <a:rPr sz="2000" b="1" spc="-10" dirty="0">
                <a:latin typeface="+mj-lt"/>
                <a:cs typeface="Verdana"/>
              </a:rPr>
              <a:t>p</a:t>
            </a:r>
            <a:r>
              <a:rPr sz="2000" b="1" spc="-133" dirty="0">
                <a:latin typeface="+mj-lt"/>
                <a:cs typeface="Verdana"/>
              </a:rPr>
              <a:t>r</a:t>
            </a:r>
            <a:r>
              <a:rPr sz="2000" b="1" spc="-80" dirty="0">
                <a:latin typeface="+mj-lt"/>
                <a:cs typeface="Verdana"/>
              </a:rPr>
              <a:t>i</a:t>
            </a:r>
            <a:r>
              <a:rPr sz="2000" b="1" spc="-37" dirty="0">
                <a:latin typeface="+mj-lt"/>
                <a:cs typeface="Verdana"/>
              </a:rPr>
              <a:t>n</a:t>
            </a:r>
            <a:r>
              <a:rPr sz="2000" b="1" spc="-33" dirty="0">
                <a:latin typeface="+mj-lt"/>
                <a:cs typeface="Verdana"/>
              </a:rPr>
              <a:t>t</a:t>
            </a:r>
            <a:r>
              <a:rPr sz="2000" spc="-289" dirty="0">
                <a:latin typeface="+mj-lt"/>
                <a:cs typeface="Verdana"/>
              </a:rPr>
              <a:t>.</a:t>
            </a:r>
            <a:r>
              <a:rPr sz="2000" spc="-169" dirty="0">
                <a:latin typeface="+mj-lt"/>
                <a:cs typeface="Verdana"/>
              </a:rPr>
              <a:t> </a:t>
            </a:r>
            <a:r>
              <a:rPr lang="en-US" sz="2000" spc="-169" dirty="0">
                <a:latin typeface="+mj-lt"/>
                <a:cs typeface="Verdana"/>
              </a:rPr>
              <a:t> </a:t>
            </a:r>
            <a:r>
              <a:rPr sz="2000" spc="140" dirty="0">
                <a:latin typeface="+mj-lt"/>
                <a:cs typeface="Verdana"/>
              </a:rPr>
              <a:t>B</a:t>
            </a:r>
            <a:r>
              <a:rPr sz="2000" spc="-90" dirty="0">
                <a:latin typeface="+mj-lt"/>
                <a:cs typeface="Verdana"/>
              </a:rPr>
              <a:t>y</a:t>
            </a:r>
            <a:r>
              <a:rPr sz="2000" spc="-169" dirty="0">
                <a:latin typeface="+mj-lt"/>
                <a:cs typeface="Verdana"/>
              </a:rPr>
              <a:t> </a:t>
            </a:r>
            <a:r>
              <a:rPr sz="2000" spc="-40" dirty="0">
                <a:latin typeface="+mj-lt"/>
                <a:cs typeface="Verdana"/>
              </a:rPr>
              <a:t>f</a:t>
            </a:r>
            <a:r>
              <a:rPr sz="2000" spc="43" dirty="0">
                <a:latin typeface="+mj-lt"/>
                <a:cs typeface="Verdana"/>
              </a:rPr>
              <a:t>o</a:t>
            </a:r>
            <a:r>
              <a:rPr sz="2000" spc="87" dirty="0">
                <a:latin typeface="+mj-lt"/>
                <a:cs typeface="Verdana"/>
              </a:rPr>
              <a:t>c</a:t>
            </a:r>
            <a:r>
              <a:rPr sz="2000" spc="80" dirty="0">
                <a:latin typeface="+mj-lt"/>
                <a:cs typeface="Verdana"/>
              </a:rPr>
              <a:t>u</a:t>
            </a:r>
            <a:r>
              <a:rPr sz="2000" spc="-60" dirty="0">
                <a:latin typeface="+mj-lt"/>
                <a:cs typeface="Verdana"/>
              </a:rPr>
              <a:t>s</a:t>
            </a:r>
            <a:r>
              <a:rPr sz="2000" spc="-10" dirty="0">
                <a:latin typeface="+mj-lt"/>
                <a:cs typeface="Verdana"/>
              </a:rPr>
              <a:t>i</a:t>
            </a:r>
            <a:r>
              <a:rPr sz="2000" spc="90" dirty="0">
                <a:latin typeface="+mj-lt"/>
                <a:cs typeface="Verdana"/>
              </a:rPr>
              <a:t>n</a:t>
            </a:r>
            <a:r>
              <a:rPr sz="2000" spc="130" dirty="0">
                <a:latin typeface="+mj-lt"/>
                <a:cs typeface="Verdana"/>
              </a:rPr>
              <a:t>g</a:t>
            </a:r>
            <a:r>
              <a:rPr sz="2000" spc="-169" dirty="0">
                <a:latin typeface="+mj-lt"/>
                <a:cs typeface="Verdana"/>
              </a:rPr>
              <a:t> </a:t>
            </a:r>
            <a:r>
              <a:rPr sz="2000" spc="43" dirty="0">
                <a:latin typeface="+mj-lt"/>
                <a:cs typeface="Verdana"/>
              </a:rPr>
              <a:t>o</a:t>
            </a:r>
            <a:r>
              <a:rPr sz="2000" spc="63" dirty="0">
                <a:latin typeface="+mj-lt"/>
                <a:cs typeface="Verdana"/>
              </a:rPr>
              <a:t>n  </a:t>
            </a:r>
            <a:r>
              <a:rPr sz="2000" b="1" spc="-143" dirty="0">
                <a:latin typeface="+mj-lt"/>
                <a:cs typeface="Verdana"/>
              </a:rPr>
              <a:t>r</a:t>
            </a:r>
            <a:r>
              <a:rPr sz="2000" b="1" spc="-60" dirty="0">
                <a:latin typeface="+mj-lt"/>
                <a:cs typeface="Verdana"/>
              </a:rPr>
              <a:t>e</a:t>
            </a:r>
            <a:r>
              <a:rPr sz="2000" b="1" spc="-3" dirty="0">
                <a:latin typeface="+mj-lt"/>
                <a:cs typeface="Verdana"/>
              </a:rPr>
              <a:t>c</a:t>
            </a:r>
            <a:r>
              <a:rPr sz="2000" b="1" spc="-123" dirty="0">
                <a:latin typeface="+mj-lt"/>
                <a:cs typeface="Verdana"/>
              </a:rPr>
              <a:t>y</a:t>
            </a:r>
            <a:r>
              <a:rPr sz="2000" b="1" spc="3" dirty="0">
                <a:latin typeface="+mj-lt"/>
                <a:cs typeface="Verdana"/>
              </a:rPr>
              <a:t>c</a:t>
            </a:r>
            <a:r>
              <a:rPr sz="2000" b="1" spc="-80" dirty="0">
                <a:latin typeface="+mj-lt"/>
                <a:cs typeface="Verdana"/>
              </a:rPr>
              <a:t>l</a:t>
            </a:r>
            <a:r>
              <a:rPr sz="2000" b="1" spc="-93" dirty="0">
                <a:latin typeface="+mj-lt"/>
                <a:cs typeface="Verdana"/>
              </a:rPr>
              <a:t>a</a:t>
            </a:r>
            <a:r>
              <a:rPr sz="2000" b="1" spc="-10" dirty="0">
                <a:latin typeface="+mj-lt"/>
                <a:cs typeface="Verdana"/>
              </a:rPr>
              <a:t>b</a:t>
            </a:r>
            <a:r>
              <a:rPr sz="2000" b="1" spc="-80" dirty="0">
                <a:latin typeface="+mj-lt"/>
                <a:cs typeface="Verdana"/>
              </a:rPr>
              <a:t>l</a:t>
            </a:r>
            <a:r>
              <a:rPr sz="2000" b="1" spc="-57" dirty="0">
                <a:latin typeface="+mj-lt"/>
                <a:cs typeface="Verdana"/>
              </a:rPr>
              <a:t>e</a:t>
            </a:r>
            <a:r>
              <a:rPr sz="2000" b="1" spc="-110" dirty="0">
                <a:latin typeface="+mj-lt"/>
                <a:cs typeface="Verdana"/>
              </a:rPr>
              <a:t> </a:t>
            </a:r>
            <a:r>
              <a:rPr sz="2000" b="1" spc="-7" dirty="0">
                <a:latin typeface="+mj-lt"/>
                <a:cs typeface="Verdana"/>
              </a:rPr>
              <a:t>m</a:t>
            </a:r>
            <a:r>
              <a:rPr sz="2000" b="1" spc="-93" dirty="0">
                <a:latin typeface="+mj-lt"/>
                <a:cs typeface="Verdana"/>
              </a:rPr>
              <a:t>a</a:t>
            </a:r>
            <a:r>
              <a:rPr sz="2000" b="1" spc="-67" dirty="0">
                <a:latin typeface="+mj-lt"/>
                <a:cs typeface="Verdana"/>
              </a:rPr>
              <a:t>t</a:t>
            </a:r>
            <a:r>
              <a:rPr sz="2000" b="1" spc="-60" dirty="0">
                <a:latin typeface="+mj-lt"/>
                <a:cs typeface="Verdana"/>
              </a:rPr>
              <a:t>e</a:t>
            </a:r>
            <a:r>
              <a:rPr sz="2000" b="1" spc="-133" dirty="0">
                <a:latin typeface="+mj-lt"/>
                <a:cs typeface="Verdana"/>
              </a:rPr>
              <a:t>r</a:t>
            </a:r>
            <a:r>
              <a:rPr sz="2000" b="1" spc="-80" dirty="0">
                <a:latin typeface="+mj-lt"/>
                <a:cs typeface="Verdana"/>
              </a:rPr>
              <a:t>i</a:t>
            </a:r>
            <a:r>
              <a:rPr sz="2000" b="1" spc="-93" dirty="0">
                <a:latin typeface="+mj-lt"/>
                <a:cs typeface="Verdana"/>
              </a:rPr>
              <a:t>a</a:t>
            </a:r>
            <a:r>
              <a:rPr sz="2000" b="1" spc="-80" dirty="0">
                <a:latin typeface="+mj-lt"/>
                <a:cs typeface="Verdana"/>
              </a:rPr>
              <a:t>l</a:t>
            </a:r>
            <a:r>
              <a:rPr sz="2000" b="1" spc="-113" dirty="0">
                <a:latin typeface="+mj-lt"/>
                <a:cs typeface="Verdana"/>
              </a:rPr>
              <a:t>s</a:t>
            </a:r>
            <a:r>
              <a:rPr sz="2000" b="1" spc="-152" dirty="0">
                <a:latin typeface="+mj-lt"/>
                <a:cs typeface="Verdana"/>
              </a:rPr>
              <a:t> </a:t>
            </a:r>
            <a:r>
              <a:rPr sz="2000" spc="-17" dirty="0">
                <a:latin typeface="+mj-lt"/>
                <a:cs typeface="Verdana"/>
              </a:rPr>
              <a:t>a</a:t>
            </a:r>
            <a:r>
              <a:rPr sz="2000" spc="90" dirty="0">
                <a:latin typeface="+mj-lt"/>
                <a:cs typeface="Verdana"/>
              </a:rPr>
              <a:t>n</a:t>
            </a:r>
            <a:r>
              <a:rPr sz="2000" spc="80" dirty="0">
                <a:latin typeface="+mj-lt"/>
                <a:cs typeface="Verdana"/>
              </a:rPr>
              <a:t>d  </a:t>
            </a:r>
            <a:r>
              <a:rPr sz="2000" spc="-60" dirty="0">
                <a:latin typeface="+mj-lt"/>
                <a:cs typeface="Verdana"/>
              </a:rPr>
              <a:t>s</a:t>
            </a:r>
            <a:r>
              <a:rPr sz="2000" spc="80" dirty="0">
                <a:latin typeface="+mj-lt"/>
                <a:cs typeface="Verdana"/>
              </a:rPr>
              <a:t>u</a:t>
            </a:r>
            <a:r>
              <a:rPr sz="2000" spc="-60" dirty="0">
                <a:latin typeface="+mj-lt"/>
                <a:cs typeface="Verdana"/>
              </a:rPr>
              <a:t>s</a:t>
            </a:r>
            <a:r>
              <a:rPr sz="2000" spc="23" dirty="0">
                <a:latin typeface="+mj-lt"/>
                <a:cs typeface="Verdana"/>
              </a:rPr>
              <a:t>t</a:t>
            </a:r>
            <a:r>
              <a:rPr sz="2000" spc="-17" dirty="0">
                <a:latin typeface="+mj-lt"/>
                <a:cs typeface="Verdana"/>
              </a:rPr>
              <a:t>a</a:t>
            </a:r>
            <a:r>
              <a:rPr sz="2000" spc="-10" dirty="0">
                <a:latin typeface="+mj-lt"/>
                <a:cs typeface="Verdana"/>
              </a:rPr>
              <a:t>i</a:t>
            </a:r>
            <a:r>
              <a:rPr sz="2000" spc="90" dirty="0">
                <a:latin typeface="+mj-lt"/>
                <a:cs typeface="Verdana"/>
              </a:rPr>
              <a:t>n</a:t>
            </a:r>
            <a:r>
              <a:rPr sz="2000" spc="-17" dirty="0">
                <a:latin typeface="+mj-lt"/>
                <a:cs typeface="Verdana"/>
              </a:rPr>
              <a:t>a</a:t>
            </a:r>
            <a:r>
              <a:rPr sz="2000" spc="113" dirty="0">
                <a:latin typeface="+mj-lt"/>
                <a:cs typeface="Verdana"/>
              </a:rPr>
              <a:t>b</a:t>
            </a:r>
            <a:r>
              <a:rPr sz="2000" spc="-10" dirty="0">
                <a:latin typeface="+mj-lt"/>
                <a:cs typeface="Verdana"/>
              </a:rPr>
              <a:t>l</a:t>
            </a:r>
            <a:r>
              <a:rPr sz="2000" spc="23" dirty="0">
                <a:latin typeface="+mj-lt"/>
                <a:cs typeface="Verdana"/>
              </a:rPr>
              <a:t>e</a:t>
            </a:r>
            <a:r>
              <a:rPr sz="2000" spc="-169" dirty="0">
                <a:latin typeface="+mj-lt"/>
                <a:cs typeface="Verdana"/>
              </a:rPr>
              <a:t> </a:t>
            </a:r>
            <a:r>
              <a:rPr sz="2000" spc="113" dirty="0">
                <a:latin typeface="+mj-lt"/>
                <a:cs typeface="Verdana"/>
              </a:rPr>
              <a:t>p</a:t>
            </a:r>
            <a:r>
              <a:rPr sz="2000" spc="-136" dirty="0">
                <a:latin typeface="+mj-lt"/>
                <a:cs typeface="Verdana"/>
              </a:rPr>
              <a:t>r</a:t>
            </a:r>
            <a:r>
              <a:rPr sz="2000" spc="-17" dirty="0">
                <a:latin typeface="+mj-lt"/>
                <a:cs typeface="Verdana"/>
              </a:rPr>
              <a:t>a</a:t>
            </a:r>
            <a:r>
              <a:rPr sz="2000" spc="100" dirty="0">
                <a:latin typeface="+mj-lt"/>
                <a:cs typeface="Verdana"/>
              </a:rPr>
              <a:t>c</a:t>
            </a:r>
            <a:r>
              <a:rPr sz="2000" spc="23" dirty="0">
                <a:latin typeface="+mj-lt"/>
                <a:cs typeface="Verdana"/>
              </a:rPr>
              <a:t>t</a:t>
            </a:r>
            <a:r>
              <a:rPr sz="2000" spc="-10" dirty="0">
                <a:latin typeface="+mj-lt"/>
                <a:cs typeface="Verdana"/>
              </a:rPr>
              <a:t>i</a:t>
            </a:r>
            <a:r>
              <a:rPr sz="2000" spc="70" dirty="0">
                <a:latin typeface="+mj-lt"/>
                <a:cs typeface="Verdana"/>
              </a:rPr>
              <a:t>c</a:t>
            </a:r>
            <a:r>
              <a:rPr sz="2000" spc="20" dirty="0">
                <a:latin typeface="+mj-lt"/>
                <a:cs typeface="Verdana"/>
              </a:rPr>
              <a:t>e</a:t>
            </a:r>
            <a:r>
              <a:rPr sz="2000" spc="-60" dirty="0">
                <a:latin typeface="+mj-lt"/>
                <a:cs typeface="Verdana"/>
              </a:rPr>
              <a:t>s</a:t>
            </a:r>
            <a:r>
              <a:rPr sz="2000" spc="-289" dirty="0">
                <a:latin typeface="+mj-lt"/>
                <a:cs typeface="Verdana"/>
              </a:rPr>
              <a:t>,</a:t>
            </a:r>
            <a:r>
              <a:rPr sz="2000" spc="-169" dirty="0">
                <a:latin typeface="+mj-lt"/>
                <a:cs typeface="Verdana"/>
              </a:rPr>
              <a:t> </a:t>
            </a:r>
            <a:r>
              <a:rPr sz="2000" spc="23" dirty="0">
                <a:latin typeface="+mj-lt"/>
                <a:cs typeface="Verdana"/>
              </a:rPr>
              <a:t>t</a:t>
            </a:r>
            <a:r>
              <a:rPr sz="2000" spc="90" dirty="0">
                <a:latin typeface="+mj-lt"/>
                <a:cs typeface="Verdana"/>
              </a:rPr>
              <a:t>h</a:t>
            </a:r>
            <a:r>
              <a:rPr sz="2000" spc="23" dirty="0">
                <a:latin typeface="+mj-lt"/>
                <a:cs typeface="Verdana"/>
              </a:rPr>
              <a:t>e</a:t>
            </a:r>
            <a:r>
              <a:rPr sz="2000" spc="-169" dirty="0">
                <a:latin typeface="+mj-lt"/>
                <a:cs typeface="Verdana"/>
              </a:rPr>
              <a:t> </a:t>
            </a:r>
            <a:r>
              <a:rPr sz="2000" spc="70" dirty="0">
                <a:latin typeface="+mj-lt"/>
                <a:cs typeface="Verdana"/>
              </a:rPr>
              <a:t>c</a:t>
            </a:r>
            <a:r>
              <a:rPr sz="2000" spc="43" dirty="0">
                <a:latin typeface="+mj-lt"/>
                <a:cs typeface="Verdana"/>
              </a:rPr>
              <a:t>o</a:t>
            </a:r>
            <a:r>
              <a:rPr sz="2000" spc="183" dirty="0">
                <a:latin typeface="+mj-lt"/>
                <a:cs typeface="Verdana"/>
              </a:rPr>
              <a:t>m</a:t>
            </a:r>
            <a:r>
              <a:rPr sz="2000" spc="110" dirty="0">
                <a:latin typeface="+mj-lt"/>
                <a:cs typeface="Verdana"/>
              </a:rPr>
              <a:t>p</a:t>
            </a:r>
            <a:r>
              <a:rPr sz="2000" spc="-17" dirty="0">
                <a:latin typeface="+mj-lt"/>
                <a:cs typeface="Verdana"/>
              </a:rPr>
              <a:t>a</a:t>
            </a:r>
            <a:r>
              <a:rPr sz="2000" spc="73" dirty="0">
                <a:latin typeface="+mj-lt"/>
                <a:cs typeface="Verdana"/>
              </a:rPr>
              <a:t>n</a:t>
            </a:r>
            <a:r>
              <a:rPr sz="2000" spc="-67" dirty="0">
                <a:latin typeface="+mj-lt"/>
                <a:cs typeface="Verdana"/>
              </a:rPr>
              <a:t>y  </a:t>
            </a:r>
            <a:r>
              <a:rPr sz="2000" spc="-17" dirty="0">
                <a:latin typeface="+mj-lt"/>
                <a:cs typeface="Verdana"/>
              </a:rPr>
              <a:t>a</a:t>
            </a:r>
            <a:r>
              <a:rPr sz="2000" spc="-10" dirty="0">
                <a:latin typeface="+mj-lt"/>
                <a:cs typeface="Verdana"/>
              </a:rPr>
              <a:t>i</a:t>
            </a:r>
            <a:r>
              <a:rPr sz="2000" spc="183" dirty="0">
                <a:latin typeface="+mj-lt"/>
                <a:cs typeface="Verdana"/>
              </a:rPr>
              <a:t>m</a:t>
            </a:r>
            <a:r>
              <a:rPr sz="2000" spc="-57" dirty="0">
                <a:latin typeface="+mj-lt"/>
                <a:cs typeface="Verdana"/>
              </a:rPr>
              <a:t>s</a:t>
            </a:r>
            <a:r>
              <a:rPr sz="2000" spc="-169" dirty="0">
                <a:latin typeface="+mj-lt"/>
                <a:cs typeface="Verdana"/>
              </a:rPr>
              <a:t> </a:t>
            </a:r>
            <a:r>
              <a:rPr sz="2000" spc="-13" dirty="0">
                <a:latin typeface="+mj-lt"/>
                <a:cs typeface="Verdana"/>
              </a:rPr>
              <a:t>t</a:t>
            </a:r>
            <a:r>
              <a:rPr sz="2000" spc="47" dirty="0">
                <a:latin typeface="+mj-lt"/>
                <a:cs typeface="Verdana"/>
              </a:rPr>
              <a:t>o</a:t>
            </a:r>
            <a:r>
              <a:rPr sz="2000" spc="-169" dirty="0">
                <a:latin typeface="+mj-lt"/>
                <a:cs typeface="Verdana"/>
              </a:rPr>
              <a:t> </a:t>
            </a:r>
            <a:r>
              <a:rPr sz="2000" spc="70" dirty="0">
                <a:latin typeface="+mj-lt"/>
                <a:cs typeface="Verdana"/>
              </a:rPr>
              <a:t>c</a:t>
            </a:r>
            <a:r>
              <a:rPr sz="2000" spc="43" dirty="0">
                <a:latin typeface="+mj-lt"/>
                <a:cs typeface="Verdana"/>
              </a:rPr>
              <a:t>o</a:t>
            </a:r>
            <a:r>
              <a:rPr sz="2000" spc="90" dirty="0">
                <a:latin typeface="+mj-lt"/>
                <a:cs typeface="Verdana"/>
              </a:rPr>
              <a:t>n</a:t>
            </a:r>
            <a:r>
              <a:rPr sz="2000" spc="23" dirty="0">
                <a:latin typeface="+mj-lt"/>
                <a:cs typeface="Verdana"/>
              </a:rPr>
              <a:t>t</a:t>
            </a:r>
            <a:r>
              <a:rPr sz="2000" spc="-60" dirty="0">
                <a:latin typeface="+mj-lt"/>
                <a:cs typeface="Verdana"/>
              </a:rPr>
              <a:t>r</a:t>
            </a:r>
            <a:r>
              <a:rPr sz="2000" spc="-10" dirty="0">
                <a:latin typeface="+mj-lt"/>
                <a:cs typeface="Verdana"/>
              </a:rPr>
              <a:t>i</a:t>
            </a:r>
            <a:r>
              <a:rPr sz="2000" spc="113" dirty="0">
                <a:latin typeface="+mj-lt"/>
                <a:cs typeface="Verdana"/>
              </a:rPr>
              <a:t>b</a:t>
            </a:r>
            <a:r>
              <a:rPr sz="2000" spc="80" dirty="0">
                <a:latin typeface="+mj-lt"/>
                <a:cs typeface="Verdana"/>
              </a:rPr>
              <a:t>u</a:t>
            </a:r>
            <a:r>
              <a:rPr sz="2000" spc="-13" dirty="0">
                <a:latin typeface="+mj-lt"/>
                <a:cs typeface="Verdana"/>
              </a:rPr>
              <a:t>t</a:t>
            </a:r>
            <a:r>
              <a:rPr sz="2000" spc="23" dirty="0">
                <a:latin typeface="+mj-lt"/>
                <a:cs typeface="Verdana"/>
              </a:rPr>
              <a:t>e</a:t>
            </a:r>
            <a:r>
              <a:rPr sz="2000" spc="-169" dirty="0">
                <a:latin typeface="+mj-lt"/>
                <a:cs typeface="Verdana"/>
              </a:rPr>
              <a:t> </a:t>
            </a:r>
            <a:r>
              <a:rPr sz="2000" spc="113" dirty="0">
                <a:latin typeface="+mj-lt"/>
                <a:cs typeface="Verdana"/>
              </a:rPr>
              <a:t>p</a:t>
            </a:r>
            <a:r>
              <a:rPr sz="2000" spc="43" dirty="0">
                <a:latin typeface="+mj-lt"/>
                <a:cs typeface="Verdana"/>
              </a:rPr>
              <a:t>o</a:t>
            </a:r>
            <a:r>
              <a:rPr sz="2000" spc="-60" dirty="0">
                <a:latin typeface="+mj-lt"/>
                <a:cs typeface="Verdana"/>
              </a:rPr>
              <a:t>s</a:t>
            </a:r>
            <a:r>
              <a:rPr sz="2000" spc="-10" dirty="0">
                <a:latin typeface="+mj-lt"/>
                <a:cs typeface="Verdana"/>
              </a:rPr>
              <a:t>i</a:t>
            </a:r>
            <a:r>
              <a:rPr sz="2000" spc="23" dirty="0">
                <a:latin typeface="+mj-lt"/>
                <a:cs typeface="Verdana"/>
              </a:rPr>
              <a:t>t</a:t>
            </a:r>
            <a:r>
              <a:rPr sz="2000" spc="-10" dirty="0">
                <a:latin typeface="+mj-lt"/>
                <a:cs typeface="Verdana"/>
              </a:rPr>
              <a:t>i</a:t>
            </a:r>
            <a:r>
              <a:rPr sz="2000" spc="-120" dirty="0">
                <a:latin typeface="+mj-lt"/>
                <a:cs typeface="Verdana"/>
              </a:rPr>
              <a:t>v</a:t>
            </a:r>
            <a:r>
              <a:rPr sz="2000" spc="20" dirty="0">
                <a:latin typeface="+mj-lt"/>
                <a:cs typeface="Verdana"/>
              </a:rPr>
              <a:t>e</a:t>
            </a:r>
            <a:r>
              <a:rPr sz="2000" spc="-10" dirty="0">
                <a:latin typeface="+mj-lt"/>
                <a:cs typeface="Verdana"/>
              </a:rPr>
              <a:t>l</a:t>
            </a:r>
            <a:r>
              <a:rPr sz="2000" spc="-90" dirty="0">
                <a:latin typeface="+mj-lt"/>
                <a:cs typeface="Verdana"/>
              </a:rPr>
              <a:t>y</a:t>
            </a:r>
            <a:r>
              <a:rPr sz="2000" spc="-169" dirty="0">
                <a:latin typeface="+mj-lt"/>
                <a:cs typeface="Verdana"/>
              </a:rPr>
              <a:t> </a:t>
            </a:r>
            <a:r>
              <a:rPr sz="2000" spc="-13" dirty="0">
                <a:latin typeface="+mj-lt"/>
                <a:cs typeface="Verdana"/>
              </a:rPr>
              <a:t>t</a:t>
            </a:r>
            <a:r>
              <a:rPr sz="2000" spc="47" dirty="0">
                <a:latin typeface="+mj-lt"/>
                <a:cs typeface="Verdana"/>
              </a:rPr>
              <a:t>o</a:t>
            </a:r>
            <a:r>
              <a:rPr sz="2000" spc="-169" dirty="0">
                <a:latin typeface="+mj-lt"/>
                <a:cs typeface="Verdana"/>
              </a:rPr>
              <a:t> </a:t>
            </a:r>
            <a:r>
              <a:rPr sz="2000" spc="23" dirty="0">
                <a:latin typeface="+mj-lt"/>
                <a:cs typeface="Verdana"/>
              </a:rPr>
              <a:t>t</a:t>
            </a:r>
            <a:r>
              <a:rPr sz="2000" spc="90" dirty="0">
                <a:latin typeface="+mj-lt"/>
                <a:cs typeface="Verdana"/>
              </a:rPr>
              <a:t>h</a:t>
            </a:r>
            <a:r>
              <a:rPr sz="2000" spc="17" dirty="0">
                <a:latin typeface="+mj-lt"/>
                <a:cs typeface="Verdana"/>
              </a:rPr>
              <a:t>e  </a:t>
            </a:r>
            <a:r>
              <a:rPr sz="2000" b="1" spc="-60" dirty="0">
                <a:latin typeface="+mj-lt"/>
                <a:cs typeface="Verdana"/>
              </a:rPr>
              <a:t>e</a:t>
            </a:r>
            <a:r>
              <a:rPr sz="2000" b="1" spc="-3" dirty="0">
                <a:latin typeface="+mj-lt"/>
                <a:cs typeface="Verdana"/>
              </a:rPr>
              <a:t>c</a:t>
            </a:r>
            <a:r>
              <a:rPr sz="2000" b="1" spc="-57" dirty="0">
                <a:latin typeface="+mj-lt"/>
                <a:cs typeface="Verdana"/>
              </a:rPr>
              <a:t>o</a:t>
            </a:r>
            <a:r>
              <a:rPr sz="2000" b="1" spc="-133" dirty="0">
                <a:latin typeface="+mj-lt"/>
                <a:cs typeface="Verdana"/>
              </a:rPr>
              <a:t>s</a:t>
            </a:r>
            <a:r>
              <a:rPr sz="2000" b="1" spc="-110" dirty="0">
                <a:latin typeface="+mj-lt"/>
                <a:cs typeface="Verdana"/>
              </a:rPr>
              <a:t>y</a:t>
            </a:r>
            <a:r>
              <a:rPr sz="2000" b="1" spc="-117" dirty="0">
                <a:latin typeface="+mj-lt"/>
                <a:cs typeface="Verdana"/>
              </a:rPr>
              <a:t>s</a:t>
            </a:r>
            <a:r>
              <a:rPr sz="2000" b="1" spc="-67" dirty="0">
                <a:latin typeface="+mj-lt"/>
                <a:cs typeface="Verdana"/>
              </a:rPr>
              <a:t>t</a:t>
            </a:r>
            <a:r>
              <a:rPr sz="2000" b="1" spc="-60" dirty="0">
                <a:latin typeface="+mj-lt"/>
                <a:cs typeface="Verdana"/>
              </a:rPr>
              <a:t>e</a:t>
            </a:r>
            <a:r>
              <a:rPr sz="2000" b="1" spc="-3" dirty="0">
                <a:latin typeface="+mj-lt"/>
                <a:cs typeface="Verdana"/>
              </a:rPr>
              <a:t>m</a:t>
            </a:r>
            <a:r>
              <a:rPr sz="2000" b="1" spc="-152" dirty="0">
                <a:latin typeface="+mj-lt"/>
                <a:cs typeface="Verdana"/>
              </a:rPr>
              <a:t> </a:t>
            </a:r>
            <a:r>
              <a:rPr sz="2000" spc="127" dirty="0">
                <a:latin typeface="+mj-lt"/>
                <a:cs typeface="Verdana"/>
              </a:rPr>
              <a:t>w</a:t>
            </a:r>
            <a:r>
              <a:rPr sz="2000" spc="90" dirty="0">
                <a:latin typeface="+mj-lt"/>
                <a:cs typeface="Verdana"/>
              </a:rPr>
              <a:t>h</a:t>
            </a:r>
            <a:r>
              <a:rPr sz="2000" spc="-10" dirty="0">
                <a:latin typeface="+mj-lt"/>
                <a:cs typeface="Verdana"/>
              </a:rPr>
              <a:t>il</a:t>
            </a:r>
            <a:r>
              <a:rPr sz="2000" spc="23" dirty="0">
                <a:latin typeface="+mj-lt"/>
                <a:cs typeface="Verdana"/>
              </a:rPr>
              <a:t>e</a:t>
            </a:r>
            <a:r>
              <a:rPr sz="2000" spc="-169" dirty="0">
                <a:latin typeface="+mj-lt"/>
                <a:cs typeface="Verdana"/>
              </a:rPr>
              <a:t> </a:t>
            </a:r>
            <a:r>
              <a:rPr sz="2000" spc="113" dirty="0">
                <a:latin typeface="+mj-lt"/>
                <a:cs typeface="Verdana"/>
              </a:rPr>
              <a:t>p</a:t>
            </a:r>
            <a:r>
              <a:rPr sz="2000" spc="-70" dirty="0">
                <a:latin typeface="+mj-lt"/>
                <a:cs typeface="Verdana"/>
              </a:rPr>
              <a:t>r</a:t>
            </a:r>
            <a:r>
              <a:rPr sz="2000" spc="17" dirty="0">
                <a:latin typeface="+mj-lt"/>
                <a:cs typeface="Verdana"/>
              </a:rPr>
              <a:t>o</a:t>
            </a:r>
            <a:r>
              <a:rPr sz="2000" spc="-93" dirty="0">
                <a:latin typeface="+mj-lt"/>
                <a:cs typeface="Verdana"/>
              </a:rPr>
              <a:t>v</a:t>
            </a:r>
            <a:r>
              <a:rPr sz="2000" spc="-10" dirty="0">
                <a:latin typeface="+mj-lt"/>
                <a:cs typeface="Verdana"/>
              </a:rPr>
              <a:t>i</a:t>
            </a:r>
            <a:r>
              <a:rPr sz="2000" spc="113" dirty="0">
                <a:latin typeface="+mj-lt"/>
                <a:cs typeface="Verdana"/>
              </a:rPr>
              <a:t>d</a:t>
            </a:r>
            <a:r>
              <a:rPr sz="2000" spc="-10" dirty="0">
                <a:latin typeface="+mj-lt"/>
                <a:cs typeface="Verdana"/>
              </a:rPr>
              <a:t>i</a:t>
            </a:r>
            <a:r>
              <a:rPr sz="2000" spc="90" dirty="0">
                <a:latin typeface="+mj-lt"/>
                <a:cs typeface="Verdana"/>
              </a:rPr>
              <a:t>ng  </a:t>
            </a:r>
            <a:r>
              <a:rPr sz="2000" spc="-10" dirty="0">
                <a:latin typeface="+mj-lt"/>
                <a:cs typeface="Verdana"/>
              </a:rPr>
              <a:t>i</a:t>
            </a:r>
            <a:r>
              <a:rPr sz="2000" spc="90" dirty="0">
                <a:latin typeface="+mj-lt"/>
                <a:cs typeface="Verdana"/>
              </a:rPr>
              <a:t>nn</a:t>
            </a:r>
            <a:r>
              <a:rPr sz="2000" spc="17" dirty="0">
                <a:latin typeface="+mj-lt"/>
                <a:cs typeface="Verdana"/>
              </a:rPr>
              <a:t>o</a:t>
            </a:r>
            <a:r>
              <a:rPr sz="2000" spc="-123" dirty="0">
                <a:latin typeface="+mj-lt"/>
                <a:cs typeface="Verdana"/>
              </a:rPr>
              <a:t>v</a:t>
            </a:r>
            <a:r>
              <a:rPr sz="2000" spc="-17" dirty="0">
                <a:latin typeface="+mj-lt"/>
                <a:cs typeface="Verdana"/>
              </a:rPr>
              <a:t>a</a:t>
            </a:r>
            <a:r>
              <a:rPr sz="2000" spc="23" dirty="0">
                <a:latin typeface="+mj-lt"/>
                <a:cs typeface="Verdana"/>
              </a:rPr>
              <a:t>t</a:t>
            </a:r>
            <a:r>
              <a:rPr sz="2000" spc="-10" dirty="0">
                <a:latin typeface="+mj-lt"/>
                <a:cs typeface="Verdana"/>
              </a:rPr>
              <a:t>i</a:t>
            </a:r>
            <a:r>
              <a:rPr sz="2000" spc="-120" dirty="0">
                <a:latin typeface="+mj-lt"/>
                <a:cs typeface="Verdana"/>
              </a:rPr>
              <a:t>v</a:t>
            </a:r>
            <a:r>
              <a:rPr sz="2000" spc="23" dirty="0">
                <a:latin typeface="+mj-lt"/>
                <a:cs typeface="Verdana"/>
              </a:rPr>
              <a:t>e</a:t>
            </a:r>
            <a:r>
              <a:rPr sz="2000" spc="-169" dirty="0">
                <a:latin typeface="+mj-lt"/>
                <a:cs typeface="Verdana"/>
              </a:rPr>
              <a:t> </a:t>
            </a:r>
            <a:r>
              <a:rPr sz="2000" spc="-60" dirty="0">
                <a:latin typeface="+mj-lt"/>
                <a:cs typeface="Verdana"/>
              </a:rPr>
              <a:t>s</a:t>
            </a:r>
            <a:r>
              <a:rPr sz="2000" spc="43" dirty="0">
                <a:latin typeface="+mj-lt"/>
                <a:cs typeface="Verdana"/>
              </a:rPr>
              <a:t>o</a:t>
            </a:r>
            <a:r>
              <a:rPr sz="2000" spc="-10" dirty="0">
                <a:latin typeface="+mj-lt"/>
                <a:cs typeface="Verdana"/>
              </a:rPr>
              <a:t>l</a:t>
            </a:r>
            <a:r>
              <a:rPr sz="2000" spc="80" dirty="0">
                <a:latin typeface="+mj-lt"/>
                <a:cs typeface="Verdana"/>
              </a:rPr>
              <a:t>u</a:t>
            </a:r>
            <a:r>
              <a:rPr sz="2000" spc="23" dirty="0">
                <a:latin typeface="+mj-lt"/>
                <a:cs typeface="Verdana"/>
              </a:rPr>
              <a:t>t</a:t>
            </a:r>
            <a:r>
              <a:rPr sz="2000" spc="-10" dirty="0">
                <a:latin typeface="+mj-lt"/>
                <a:cs typeface="Verdana"/>
              </a:rPr>
              <a:t>i</a:t>
            </a:r>
            <a:r>
              <a:rPr sz="2000" spc="43" dirty="0">
                <a:latin typeface="+mj-lt"/>
                <a:cs typeface="Verdana"/>
              </a:rPr>
              <a:t>o</a:t>
            </a:r>
            <a:r>
              <a:rPr sz="2000" spc="90" dirty="0">
                <a:latin typeface="+mj-lt"/>
                <a:cs typeface="Verdana"/>
              </a:rPr>
              <a:t>n</a:t>
            </a:r>
            <a:r>
              <a:rPr sz="2000" spc="-57" dirty="0">
                <a:latin typeface="+mj-lt"/>
                <a:cs typeface="Verdana"/>
              </a:rPr>
              <a:t>s</a:t>
            </a:r>
            <a:r>
              <a:rPr sz="2000" spc="-169" dirty="0">
                <a:latin typeface="+mj-lt"/>
                <a:cs typeface="Verdana"/>
              </a:rPr>
              <a:t> </a:t>
            </a:r>
            <a:r>
              <a:rPr sz="2000" spc="-13" dirty="0">
                <a:latin typeface="+mj-lt"/>
                <a:cs typeface="Verdana"/>
              </a:rPr>
              <a:t>t</a:t>
            </a:r>
            <a:r>
              <a:rPr sz="2000" spc="47" dirty="0">
                <a:latin typeface="+mj-lt"/>
                <a:cs typeface="Verdana"/>
              </a:rPr>
              <a:t>o</a:t>
            </a:r>
            <a:r>
              <a:rPr sz="2000" spc="-169" dirty="0">
                <a:latin typeface="+mj-lt"/>
                <a:cs typeface="Verdana"/>
              </a:rPr>
              <a:t> </a:t>
            </a:r>
            <a:r>
              <a:rPr sz="2000" spc="-10" dirty="0">
                <a:latin typeface="+mj-lt"/>
                <a:cs typeface="Verdana"/>
              </a:rPr>
              <a:t>i</a:t>
            </a:r>
            <a:r>
              <a:rPr sz="2000" spc="23" dirty="0">
                <a:latin typeface="+mj-lt"/>
                <a:cs typeface="Verdana"/>
              </a:rPr>
              <a:t>t</a:t>
            </a:r>
            <a:r>
              <a:rPr sz="2000" spc="-57" dirty="0">
                <a:latin typeface="+mj-lt"/>
                <a:cs typeface="Verdana"/>
              </a:rPr>
              <a:t>s</a:t>
            </a:r>
            <a:r>
              <a:rPr sz="2000" spc="-169" dirty="0">
                <a:latin typeface="+mj-lt"/>
                <a:cs typeface="Verdana"/>
              </a:rPr>
              <a:t> </a:t>
            </a:r>
            <a:r>
              <a:rPr sz="2000" spc="73" dirty="0">
                <a:latin typeface="+mj-lt"/>
                <a:cs typeface="Verdana"/>
              </a:rPr>
              <a:t>c</a:t>
            </a:r>
            <a:r>
              <a:rPr sz="2000" spc="-10" dirty="0">
                <a:latin typeface="+mj-lt"/>
                <a:cs typeface="Verdana"/>
              </a:rPr>
              <a:t>li</a:t>
            </a:r>
            <a:r>
              <a:rPr sz="2000" spc="20" dirty="0">
                <a:latin typeface="+mj-lt"/>
                <a:cs typeface="Verdana"/>
              </a:rPr>
              <a:t>e</a:t>
            </a:r>
            <a:r>
              <a:rPr sz="2000" spc="90" dirty="0">
                <a:latin typeface="+mj-lt"/>
                <a:cs typeface="Verdana"/>
              </a:rPr>
              <a:t>n</a:t>
            </a:r>
            <a:r>
              <a:rPr sz="2000" spc="23" dirty="0">
                <a:latin typeface="+mj-lt"/>
                <a:cs typeface="Verdana"/>
              </a:rPr>
              <a:t>t</a:t>
            </a:r>
            <a:r>
              <a:rPr sz="2000" spc="-60" dirty="0">
                <a:latin typeface="+mj-lt"/>
                <a:cs typeface="Verdana"/>
              </a:rPr>
              <a:t>s</a:t>
            </a:r>
            <a:r>
              <a:rPr sz="2000" spc="-289" dirty="0">
                <a:latin typeface="+mj-lt"/>
                <a:cs typeface="Verdana"/>
              </a:rPr>
              <a:t>.</a:t>
            </a:r>
            <a:endParaRPr sz="2000" dirty="0">
              <a:latin typeface="+mj-lt"/>
              <a:cs typeface="Verdana"/>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7249" t="23629" r="13217" b="27204"/>
          <a:stretch/>
        </p:blipFill>
        <p:spPr>
          <a:xfrm>
            <a:off x="9753600" y="0"/>
            <a:ext cx="2438400" cy="1060834"/>
          </a:xfrm>
          <a:prstGeom prst="rect">
            <a:avLst/>
          </a:prstGeom>
        </p:spPr>
      </p:pic>
    </p:spTree>
    <p:extLst>
      <p:ext uri="{BB962C8B-B14F-4D97-AF65-F5344CB8AC3E}">
        <p14:creationId xmlns:p14="http://schemas.microsoft.com/office/powerpoint/2010/main" val="65737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600000"/>
        </a:solidFill>
        <a:effectLst/>
      </p:bgPr>
    </p:bg>
    <p:spTree>
      <p:nvGrpSpPr>
        <p:cNvPr id="1" name=""/>
        <p:cNvGrpSpPr/>
        <p:nvPr/>
      </p:nvGrpSpPr>
      <p:grpSpPr>
        <a:xfrm>
          <a:off x="0" y="0"/>
          <a:ext cx="0" cy="0"/>
          <a:chOff x="0" y="0"/>
          <a:chExt cx="0" cy="0"/>
        </a:xfrm>
      </p:grpSpPr>
      <p:pic>
        <p:nvPicPr>
          <p:cNvPr id="30" name="object 8">
            <a:extLst>
              <a:ext uri="{FF2B5EF4-FFF2-40B4-BE49-F238E27FC236}">
                <a16:creationId xmlns:a16="http://schemas.microsoft.com/office/drawing/2014/main" id="{002CEE8E-C0C8-487A-350F-92B3AA9B2AB7}"/>
              </a:ext>
            </a:extLst>
          </p:cNvPr>
          <p:cNvPicPr/>
          <p:nvPr/>
        </p:nvPicPr>
        <p:blipFill>
          <a:blip r:embed="rId2" cstate="print"/>
          <a:stretch>
            <a:fillRect/>
          </a:stretch>
        </p:blipFill>
        <p:spPr>
          <a:xfrm>
            <a:off x="252967" y="0"/>
            <a:ext cx="11686066" cy="4076700"/>
          </a:xfrm>
          <a:prstGeom prst="rect">
            <a:avLst/>
          </a:prstGeom>
        </p:spPr>
      </p:pic>
      <p:pic>
        <p:nvPicPr>
          <p:cNvPr id="20" name="object 16"/>
          <p:cNvPicPr/>
          <p:nvPr/>
        </p:nvPicPr>
        <p:blipFill>
          <a:blip r:embed="rId3" cstate="print"/>
          <a:stretch>
            <a:fillRect/>
          </a:stretch>
        </p:blipFill>
        <p:spPr>
          <a:xfrm>
            <a:off x="67485" y="50240"/>
            <a:ext cx="2152949" cy="677504"/>
          </a:xfrm>
          <a:prstGeom prst="rect">
            <a:avLst/>
          </a:prstGeom>
        </p:spPr>
      </p:pic>
      <p:sp>
        <p:nvSpPr>
          <p:cNvPr id="13" name="object 8">
            <a:extLst>
              <a:ext uri="{FF2B5EF4-FFF2-40B4-BE49-F238E27FC236}">
                <a16:creationId xmlns:a16="http://schemas.microsoft.com/office/drawing/2014/main" id="{E4509D46-664E-D1EC-960D-670A94C290E9}"/>
              </a:ext>
            </a:extLst>
          </p:cNvPr>
          <p:cNvSpPr txBox="1"/>
          <p:nvPr/>
        </p:nvSpPr>
        <p:spPr>
          <a:xfrm>
            <a:off x="557767" y="1587532"/>
            <a:ext cx="11381266" cy="1889684"/>
          </a:xfrm>
          <a:prstGeom prst="rect">
            <a:avLst/>
          </a:prstGeom>
        </p:spPr>
        <p:txBody>
          <a:bodyPr vert="horz" wrap="square" lIns="0" tIns="7620" rIns="0" bIns="0" rtlCol="0">
            <a:spAutoFit/>
          </a:bodyPr>
          <a:lstStyle/>
          <a:p>
            <a:pPr marL="8467" marR="3387" defTabSz="609630">
              <a:lnSpc>
                <a:spcPct val="158300"/>
              </a:lnSpc>
              <a:spcBef>
                <a:spcPts val="60"/>
              </a:spcBef>
            </a:pPr>
            <a:r>
              <a:rPr lang="en-US" sz="2000" spc="-10" dirty="0">
                <a:solidFill>
                  <a:prstClr val="black"/>
                </a:solidFill>
                <a:latin typeface="Arial MT"/>
                <a:cs typeface="Arial MT"/>
              </a:rPr>
              <a:t>The plastic granules manufacturing industry in India is experiencing significant growth, driven by increasing demand across various sectors, including packaging, automotive, and construction. As of 2023, the Indian plastic granules market is projected to reach approximately USD 20 billion, with expectations for continued expansion due to urbanization and industrialization.</a:t>
            </a:r>
            <a:endParaRPr lang="en-US" sz="2000" dirty="0">
              <a:solidFill>
                <a:srgbClr val="525252"/>
              </a:solidFill>
              <a:latin typeface="Arial MT"/>
              <a:cs typeface="Arial MT"/>
            </a:endParaRPr>
          </a:p>
        </p:txBody>
      </p:sp>
      <p:sp>
        <p:nvSpPr>
          <p:cNvPr id="16" name="object 7">
            <a:extLst>
              <a:ext uri="{FF2B5EF4-FFF2-40B4-BE49-F238E27FC236}">
                <a16:creationId xmlns:a16="http://schemas.microsoft.com/office/drawing/2014/main" id="{357B8601-3627-A831-29E1-8EDED46CC287}"/>
              </a:ext>
            </a:extLst>
          </p:cNvPr>
          <p:cNvSpPr txBox="1">
            <a:spLocks/>
          </p:cNvSpPr>
          <p:nvPr/>
        </p:nvSpPr>
        <p:spPr>
          <a:xfrm>
            <a:off x="405367" y="771153"/>
            <a:ext cx="11686066" cy="820952"/>
          </a:xfrm>
          <a:prstGeom prst="rect">
            <a:avLst/>
          </a:prstGeom>
        </p:spPr>
        <p:txBody>
          <a:bodyPr vert="horz" wrap="square" lIns="0" tIns="8467"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7" algn="ctr">
              <a:spcBef>
                <a:spcPts val="67"/>
              </a:spcBef>
            </a:pPr>
            <a:r>
              <a:rPr lang="en-US" sz="2933" b="1" spc="-7" dirty="0">
                <a:solidFill>
                  <a:srgbClr val="222964"/>
                </a:solidFill>
                <a:latin typeface="Arial"/>
                <a:cs typeface="Arial"/>
              </a:rPr>
              <a:t>MARKET OVERVIEW OF THE PLASTIC GRANULES MANUFACTURING INDUSTRY IN INDIA</a:t>
            </a:r>
            <a:endParaRPr lang="en-US" sz="2667" dirty="0">
              <a:latin typeface="Microsoft Sans Serif"/>
              <a:cs typeface="Microsoft Sans Serif"/>
            </a:endParaRPr>
          </a:p>
        </p:txBody>
      </p:sp>
      <p:pic>
        <p:nvPicPr>
          <p:cNvPr id="19" name="Picture 2" descr="Demirkan Group Plas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693" y="4306765"/>
            <a:ext cx="2833133" cy="2257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 descr="Demirkan Group Plas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019" y="4306765"/>
            <a:ext cx="2833133" cy="2257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7" name="object 6"/>
          <p:cNvPicPr/>
          <p:nvPr/>
        </p:nvPicPr>
        <p:blipFill>
          <a:blip r:embed="rId5" cstate="print"/>
          <a:stretch>
            <a:fillRect/>
          </a:stretch>
        </p:blipFill>
        <p:spPr>
          <a:xfrm>
            <a:off x="67485" y="-23756"/>
            <a:ext cx="12186919" cy="6894635"/>
          </a:xfrm>
          <a:prstGeom prst="rect">
            <a:avLst/>
          </a:prstGeom>
        </p:spPr>
      </p:pic>
      <p:pic>
        <p:nvPicPr>
          <p:cNvPr id="5122" name="Picture 2" descr="3,500+ Recycled Plastic Granules Stock Photos, Pictures &amp; Royalty-Free  Images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767" y="4306765"/>
            <a:ext cx="2835224" cy="2289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Applications of Recycled Plastic Granules: A Sustainable Solu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602" y="4274676"/>
            <a:ext cx="2835224" cy="2257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6" name="Picture 6" descr="Crushed plastic granules for recycling. Plastic crusher. Recycled plastic  with mixed colors. The concept of recycled plastic used Stock Photo | Adobe  Sto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8019" y="4306766"/>
            <a:ext cx="2833133" cy="2289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699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600000"/>
        </a:solidFill>
        <a:effectLst/>
      </p:bgPr>
    </p:bg>
    <p:spTree>
      <p:nvGrpSpPr>
        <p:cNvPr id="1" name=""/>
        <p:cNvGrpSpPr/>
        <p:nvPr/>
      </p:nvGrpSpPr>
      <p:grpSpPr>
        <a:xfrm>
          <a:off x="0" y="0"/>
          <a:ext cx="0" cy="0"/>
          <a:chOff x="0" y="0"/>
          <a:chExt cx="0" cy="0"/>
        </a:xfrm>
      </p:grpSpPr>
      <p:sp>
        <p:nvSpPr>
          <p:cNvPr id="17" name="object 4"/>
          <p:cNvSpPr txBox="1">
            <a:spLocks/>
          </p:cNvSpPr>
          <p:nvPr/>
        </p:nvSpPr>
        <p:spPr>
          <a:xfrm>
            <a:off x="-266700" y="-70895"/>
            <a:ext cx="9753600" cy="1001991"/>
          </a:xfrm>
          <a:prstGeom prst="rect">
            <a:avLst/>
          </a:prstGeom>
          <a:effectLst/>
        </p:spPr>
        <p:txBody>
          <a:bodyPr vert="horz" wrap="square" lIns="0" tIns="382701" rIns="0" bIns="0" rtlCol="0" anchor="ctr">
            <a:spAutoFit/>
          </a:bodyPr>
          <a:lstStyle>
            <a:lvl1pPr algn="l" defTabSz="457223"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29616" marR="0" lvl="0" indent="0" algn="l" defTabSz="457223" rtl="0" eaLnBrk="1" fontAlgn="auto" latinLnBrk="0" hangingPunct="1">
              <a:lnSpc>
                <a:spcPct val="100000"/>
              </a:lnSpc>
              <a:spcBef>
                <a:spcPts val="105"/>
              </a:spcBef>
              <a:spcAft>
                <a:spcPts val="0"/>
              </a:spcAft>
              <a:buClrTx/>
              <a:buSzTx/>
              <a:buFontTx/>
              <a:buNone/>
              <a:tabLst/>
              <a:defRPr/>
            </a:pPr>
            <a:r>
              <a:rPr kumimoji="0" lang="en-US" sz="4000" b="1" i="0" u="none" strike="noStrike" kern="1200" cap="all" spc="0" normalizeH="0" baseline="0" noProof="0" dirty="0">
                <a:ln w="3175" cmpd="sng">
                  <a:noFill/>
                </a:ln>
                <a:solidFill>
                  <a:sysClr val="window" lastClr="FFFFFF"/>
                </a:solidFill>
                <a:effectLst/>
                <a:uLnTx/>
                <a:uFillTx/>
                <a:latin typeface="Century Gothic" panose="020B0502020202020204"/>
                <a:ea typeface="+mj-ea"/>
                <a:cs typeface="+mj-cs"/>
              </a:rPr>
              <a:t>Key Growth Drivers</a:t>
            </a:r>
            <a:endParaRPr kumimoji="0" lang="en-US" sz="4000" b="1" i="0" u="none" strike="noStrike" kern="1200" cap="all" spc="-10" normalizeH="0" baseline="0" noProof="0" dirty="0">
              <a:ln w="3175" cmpd="sng">
                <a:noFill/>
              </a:ln>
              <a:solidFill>
                <a:sysClr val="window" lastClr="FFFFFF"/>
              </a:solidFill>
              <a:effectLst/>
              <a:uLnTx/>
              <a:uFillTx/>
              <a:latin typeface="Century Gothic" panose="020B0502020202020204"/>
              <a:ea typeface="+mj-ea"/>
              <a:cs typeface="+mj-cs"/>
            </a:endParaRPr>
          </a:p>
        </p:txBody>
      </p:sp>
      <p:sp>
        <p:nvSpPr>
          <p:cNvPr id="19" name="object 5"/>
          <p:cNvSpPr txBox="1"/>
          <p:nvPr/>
        </p:nvSpPr>
        <p:spPr>
          <a:xfrm>
            <a:off x="322996" y="1208659"/>
            <a:ext cx="11546007" cy="5334153"/>
          </a:xfrm>
          <a:prstGeom prst="rect">
            <a:avLst/>
          </a:prstGeom>
        </p:spPr>
        <p:txBody>
          <a:bodyPr vert="horz" wrap="square" lIns="0" tIns="40005" rIns="0" bIns="0" rtlCol="0">
            <a:spAutoFit/>
          </a:bodyPr>
          <a:lstStyle/>
          <a:p>
            <a:pPr marL="12701" marR="5080" defTabSz="914446">
              <a:lnSpc>
                <a:spcPct val="90000"/>
              </a:lnSpc>
              <a:spcBef>
                <a:spcPts val="315"/>
              </a:spcBef>
              <a:defRPr/>
            </a:pPr>
            <a:r>
              <a:rPr lang="en-US" sz="2000" kern="0" dirty="0">
                <a:solidFill>
                  <a:prstClr val="white"/>
                </a:solidFill>
                <a:cs typeface="Calibri"/>
              </a:rPr>
              <a:t>Several factors are propelling the growth of the plastic granules market in India:</a:t>
            </a:r>
          </a:p>
          <a:p>
            <a:pPr marL="12701" marR="5080" defTabSz="914446">
              <a:lnSpc>
                <a:spcPct val="90000"/>
              </a:lnSpc>
              <a:spcBef>
                <a:spcPts val="315"/>
              </a:spcBef>
              <a:defRPr/>
            </a:pPr>
            <a:endParaRPr lang="en-US" sz="2000" kern="0" dirty="0">
              <a:solidFill>
                <a:prstClr val="white"/>
              </a:solidFill>
              <a:cs typeface="Calibri"/>
            </a:endParaRPr>
          </a:p>
          <a:p>
            <a:pPr marL="355601" marR="5080" indent="-342900" defTabSz="914446">
              <a:lnSpc>
                <a:spcPct val="90000"/>
              </a:lnSpc>
              <a:spcBef>
                <a:spcPts val="315"/>
              </a:spcBef>
              <a:buFont typeface="Arial" panose="020B0604020202020204" pitchFamily="34" charset="0"/>
              <a:buChar char="•"/>
              <a:defRPr/>
            </a:pPr>
            <a:r>
              <a:rPr lang="en-US" sz="2000" b="1" kern="0" dirty="0">
                <a:solidFill>
                  <a:prstClr val="white"/>
                </a:solidFill>
                <a:cs typeface="Calibri"/>
              </a:rPr>
              <a:t>Rising Consumption: </a:t>
            </a:r>
            <a:r>
              <a:rPr lang="en-US" sz="2000" kern="0" dirty="0">
                <a:solidFill>
                  <a:prstClr val="white"/>
                </a:solidFill>
                <a:cs typeface="Calibri"/>
              </a:rPr>
              <a:t>India is one of the largest consumers of plastic globally, with consumption estimated at over 16 million tons annually. This high demand is fueled by population growth and urbanization, leading to increased use of plastic products in everyday life.</a:t>
            </a:r>
          </a:p>
          <a:p>
            <a:pPr marL="355601" marR="5080" indent="-342900" defTabSz="914446">
              <a:lnSpc>
                <a:spcPct val="90000"/>
              </a:lnSpc>
              <a:spcBef>
                <a:spcPts val="315"/>
              </a:spcBef>
              <a:buFont typeface="Arial" panose="020B0604020202020204" pitchFamily="34" charset="0"/>
              <a:buChar char="•"/>
              <a:defRPr/>
            </a:pPr>
            <a:endParaRPr lang="en-US" sz="2000" kern="0" dirty="0">
              <a:solidFill>
                <a:prstClr val="white"/>
              </a:solidFill>
              <a:cs typeface="Calibri"/>
            </a:endParaRPr>
          </a:p>
          <a:p>
            <a:pPr marL="355601" marR="5080" indent="-342900" defTabSz="914446">
              <a:lnSpc>
                <a:spcPct val="90000"/>
              </a:lnSpc>
              <a:spcBef>
                <a:spcPts val="315"/>
              </a:spcBef>
              <a:buFont typeface="Arial" panose="020B0604020202020204" pitchFamily="34" charset="0"/>
              <a:buChar char="•"/>
              <a:defRPr/>
            </a:pPr>
            <a:r>
              <a:rPr lang="en-US" sz="2000" b="1" kern="0" dirty="0">
                <a:solidFill>
                  <a:prstClr val="white"/>
                </a:solidFill>
                <a:cs typeface="Calibri"/>
              </a:rPr>
              <a:t>Government Initiatives: </a:t>
            </a:r>
            <a:r>
              <a:rPr lang="en-US" sz="2000" kern="0" dirty="0">
                <a:solidFill>
                  <a:prstClr val="white"/>
                </a:solidFill>
                <a:cs typeface="Calibri"/>
              </a:rPr>
              <a:t>The Indian government has implemented various policies to promote recycling and sustainable practices. The Waste to Wealth Mission and amendments to the Plastic Waste Management Rules aim to enhance recycling rates and reduce plastic pollution. These initiatives encourage manufacturers to invest in recycled plastic granules, which are gaining traction in the market.</a:t>
            </a:r>
          </a:p>
          <a:p>
            <a:pPr marL="355601" marR="5080" indent="-342900" defTabSz="914446">
              <a:lnSpc>
                <a:spcPct val="90000"/>
              </a:lnSpc>
              <a:spcBef>
                <a:spcPts val="315"/>
              </a:spcBef>
              <a:buFont typeface="Arial" panose="020B0604020202020204" pitchFamily="34" charset="0"/>
              <a:buChar char="•"/>
              <a:defRPr/>
            </a:pPr>
            <a:endParaRPr lang="en-US" sz="2000" kern="0" dirty="0">
              <a:solidFill>
                <a:prstClr val="white"/>
              </a:solidFill>
              <a:cs typeface="Calibri"/>
            </a:endParaRPr>
          </a:p>
          <a:p>
            <a:pPr marL="355601" marR="5080" indent="-342900" defTabSz="914446">
              <a:lnSpc>
                <a:spcPct val="90000"/>
              </a:lnSpc>
              <a:spcBef>
                <a:spcPts val="315"/>
              </a:spcBef>
              <a:buFont typeface="Arial" panose="020B0604020202020204" pitchFamily="34" charset="0"/>
              <a:buChar char="•"/>
              <a:defRPr/>
            </a:pPr>
            <a:r>
              <a:rPr lang="en-US" sz="2000" b="1" kern="0" dirty="0">
                <a:solidFill>
                  <a:prstClr val="white"/>
                </a:solidFill>
                <a:cs typeface="Calibri"/>
              </a:rPr>
              <a:t>Technological Innovations: </a:t>
            </a:r>
            <a:r>
              <a:rPr lang="en-US" sz="2000" kern="0" dirty="0">
                <a:solidFill>
                  <a:prstClr val="white"/>
                </a:solidFill>
                <a:cs typeface="Calibri"/>
              </a:rPr>
              <a:t>Advances in production technologies are improving the efficiency and quality of plastic granule manufacturing. Companies are increasingly focusing on R&amp;D to develop specialized formulations that cater to specific industry needs, enhancing their competitive edge.</a:t>
            </a:r>
          </a:p>
          <a:p>
            <a:pPr marL="355601" marR="5080" indent="-342900" defTabSz="914446">
              <a:lnSpc>
                <a:spcPct val="90000"/>
              </a:lnSpc>
              <a:spcBef>
                <a:spcPts val="315"/>
              </a:spcBef>
              <a:buFont typeface="Arial" panose="020B0604020202020204" pitchFamily="34" charset="0"/>
              <a:buChar char="•"/>
              <a:defRPr/>
            </a:pPr>
            <a:endParaRPr lang="en-US" sz="2000" kern="0" dirty="0">
              <a:solidFill>
                <a:prstClr val="white"/>
              </a:solidFill>
              <a:cs typeface="Calibri"/>
            </a:endParaRPr>
          </a:p>
          <a:p>
            <a:pPr marL="355601" marR="5080" indent="-342900" defTabSz="914446">
              <a:lnSpc>
                <a:spcPct val="90000"/>
              </a:lnSpc>
              <a:spcBef>
                <a:spcPts val="315"/>
              </a:spcBef>
              <a:buFont typeface="Arial" panose="020B0604020202020204" pitchFamily="34" charset="0"/>
              <a:buChar char="•"/>
              <a:defRPr/>
            </a:pPr>
            <a:r>
              <a:rPr lang="en-US" sz="2000" b="1" kern="0" dirty="0">
                <a:solidFill>
                  <a:prstClr val="white"/>
                </a:solidFill>
                <a:cs typeface="Calibri"/>
              </a:rPr>
              <a:t>Growing Awareness: </a:t>
            </a:r>
            <a:r>
              <a:rPr lang="en-US" sz="2000" kern="0" dirty="0">
                <a:solidFill>
                  <a:prstClr val="white"/>
                </a:solidFill>
                <a:cs typeface="Calibri"/>
              </a:rPr>
              <a:t>There is a rising consumer awareness regarding environmental issues associated with plastic use. This shift is leading to increased demand for eco-friendly products, including those made from recycled plastic granules.</a:t>
            </a:r>
          </a:p>
        </p:txBody>
      </p:sp>
      <p:cxnSp>
        <p:nvCxnSpPr>
          <p:cNvPr id="28" name="Straight Connector 27">
            <a:extLst>
              <a:ext uri="{FF2B5EF4-FFF2-40B4-BE49-F238E27FC236}">
                <a16:creationId xmlns:a16="http://schemas.microsoft.com/office/drawing/2014/main" id="{3234EE09-F155-1119-72A5-C0D5BB2BEE1D}"/>
              </a:ext>
            </a:extLst>
          </p:cNvPr>
          <p:cNvCxnSpPr/>
          <p:nvPr/>
        </p:nvCxnSpPr>
        <p:spPr>
          <a:xfrm>
            <a:off x="0" y="1047547"/>
            <a:ext cx="12192000" cy="0"/>
          </a:xfrm>
          <a:prstGeom prst="line">
            <a:avLst/>
          </a:prstGeom>
          <a:noFill/>
          <a:ln w="57150" cap="rnd" cmpd="sng" algn="ctr">
            <a:solidFill>
              <a:sysClr val="window" lastClr="FFFFFF"/>
            </a:solidFill>
            <a:prstDash val="solid"/>
          </a:ln>
          <a:effectLst>
            <a:outerShdw blurRad="38100" dist="25400" dir="5400000" rotWithShape="0">
              <a:srgbClr val="000000">
                <a:alpha val="25000"/>
              </a:srgbClr>
            </a:outerShdw>
          </a:effectLst>
        </p:spPr>
      </p:cxn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17249" t="23629" r="13217" b="27204"/>
          <a:stretch/>
        </p:blipFill>
        <p:spPr>
          <a:xfrm>
            <a:off x="10115550" y="119605"/>
            <a:ext cx="1924050" cy="766831"/>
          </a:xfrm>
          <a:prstGeom prst="rect">
            <a:avLst/>
          </a:prstGeom>
        </p:spPr>
      </p:pic>
    </p:spTree>
    <p:extLst>
      <p:ext uri="{BB962C8B-B14F-4D97-AF65-F5344CB8AC3E}">
        <p14:creationId xmlns:p14="http://schemas.microsoft.com/office/powerpoint/2010/main" val="3432145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600000"/>
        </a:solidFill>
        <a:effectLst/>
      </p:bgPr>
    </p:bg>
    <p:spTree>
      <p:nvGrpSpPr>
        <p:cNvPr id="1" name=""/>
        <p:cNvGrpSpPr/>
        <p:nvPr/>
      </p:nvGrpSpPr>
      <p:grpSpPr>
        <a:xfrm>
          <a:off x="0" y="0"/>
          <a:ext cx="0" cy="0"/>
          <a:chOff x="0" y="0"/>
          <a:chExt cx="0" cy="0"/>
        </a:xfrm>
      </p:grpSpPr>
      <p:sp>
        <p:nvSpPr>
          <p:cNvPr id="17" name="object 4"/>
          <p:cNvSpPr txBox="1">
            <a:spLocks/>
          </p:cNvSpPr>
          <p:nvPr/>
        </p:nvSpPr>
        <p:spPr>
          <a:xfrm>
            <a:off x="0" y="-130826"/>
            <a:ext cx="13925550" cy="878881"/>
          </a:xfrm>
          <a:prstGeom prst="rect">
            <a:avLst/>
          </a:prstGeom>
          <a:effectLst/>
        </p:spPr>
        <p:txBody>
          <a:bodyPr vert="horz" wrap="square" lIns="0" tIns="382701" rIns="0" bIns="0" rtlCol="0" anchor="ctr">
            <a:spAutoFit/>
          </a:bodyPr>
          <a:lstStyle>
            <a:lvl1pPr algn="l" defTabSz="457223"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29616" marR="0" lvl="0" indent="0" algn="l" defTabSz="457223" rtl="0" eaLnBrk="1" fontAlgn="auto" latinLnBrk="0" hangingPunct="1">
              <a:lnSpc>
                <a:spcPct val="100000"/>
              </a:lnSpc>
              <a:spcBef>
                <a:spcPts val="105"/>
              </a:spcBef>
              <a:spcAft>
                <a:spcPts val="0"/>
              </a:spcAft>
              <a:buClrTx/>
              <a:buSzTx/>
              <a:buFontTx/>
              <a:buNone/>
              <a:tabLst/>
              <a:defRPr/>
            </a:pPr>
            <a:r>
              <a:rPr kumimoji="0" lang="en-US" sz="3200" b="1" i="0" u="none" strike="noStrike" kern="1200" cap="all" spc="0" normalizeH="0" baseline="0" noProof="0" dirty="0">
                <a:ln w="3175" cmpd="sng">
                  <a:noFill/>
                </a:ln>
                <a:solidFill>
                  <a:sysClr val="window" lastClr="FFFFFF"/>
                </a:solidFill>
                <a:effectLst/>
                <a:uLnTx/>
                <a:uFillTx/>
                <a:latin typeface="Century Gothic" panose="020B0502020202020204"/>
                <a:ea typeface="+mj-ea"/>
                <a:cs typeface="+mj-cs"/>
              </a:rPr>
              <a:t>OWN PLASTIC</a:t>
            </a:r>
            <a:r>
              <a:rPr kumimoji="0" lang="en-US" sz="3200" b="1" i="0" u="none" strike="noStrike" kern="1200" cap="all" spc="0" normalizeH="0" noProof="0" dirty="0">
                <a:ln w="3175" cmpd="sng">
                  <a:noFill/>
                </a:ln>
                <a:solidFill>
                  <a:sysClr val="window" lastClr="FFFFFF"/>
                </a:solidFill>
                <a:effectLst/>
                <a:uLnTx/>
                <a:uFillTx/>
                <a:latin typeface="Century Gothic" panose="020B0502020202020204"/>
                <a:ea typeface="+mj-ea"/>
                <a:cs typeface="+mj-cs"/>
              </a:rPr>
              <a:t> AND granule MANUFACTURING MACHINEs</a:t>
            </a:r>
            <a:endParaRPr kumimoji="0" lang="en-US" sz="3200" b="1" i="0" u="none" strike="noStrike" kern="1200" cap="all" spc="-10" normalizeH="0" baseline="0" noProof="0" dirty="0">
              <a:ln w="3175" cmpd="sng">
                <a:noFill/>
              </a:ln>
              <a:solidFill>
                <a:sysClr val="window" lastClr="FFFFFF"/>
              </a:solidFill>
              <a:effectLst/>
              <a:uLnTx/>
              <a:uFillTx/>
              <a:latin typeface="Century Gothic" panose="020B0502020202020204"/>
              <a:ea typeface="+mj-ea"/>
              <a:cs typeface="+mj-cs"/>
            </a:endParaRPr>
          </a:p>
        </p:txBody>
      </p:sp>
      <p:sp>
        <p:nvSpPr>
          <p:cNvPr id="19" name="object 5"/>
          <p:cNvSpPr txBox="1"/>
          <p:nvPr/>
        </p:nvSpPr>
        <p:spPr>
          <a:xfrm>
            <a:off x="278547" y="1140535"/>
            <a:ext cx="6979503" cy="5084854"/>
          </a:xfrm>
          <a:prstGeom prst="rect">
            <a:avLst/>
          </a:prstGeom>
        </p:spPr>
        <p:txBody>
          <a:bodyPr vert="horz" wrap="square" lIns="0" tIns="40005" rIns="0" bIns="0" rtlCol="0">
            <a:spAutoFit/>
          </a:bodyPr>
          <a:lstStyle/>
          <a:p>
            <a:pPr marL="12701" marR="5080" lvl="0" defTabSz="914446">
              <a:lnSpc>
                <a:spcPct val="90000"/>
              </a:lnSpc>
              <a:spcBef>
                <a:spcPts val="315"/>
              </a:spcBef>
              <a:defRPr/>
            </a:pPr>
            <a:r>
              <a:rPr lang="en-US" kern="0" dirty="0">
                <a:solidFill>
                  <a:prstClr val="white"/>
                </a:solidFill>
                <a:cs typeface="Calibri"/>
              </a:rPr>
              <a:t>GROWEST E-AUCTIONEERS LIMITED operates its own state-of-the-art manufacturing facility equipped with advanced plastic granulation machinery. Below are four ways this setup enhances granule quality:</a:t>
            </a:r>
          </a:p>
          <a:p>
            <a:pPr marL="12701" marR="5080" lvl="0" defTabSz="914446">
              <a:lnSpc>
                <a:spcPct val="90000"/>
              </a:lnSpc>
              <a:spcBef>
                <a:spcPts val="315"/>
              </a:spcBef>
              <a:defRPr/>
            </a:pPr>
            <a:endParaRPr lang="en-US" kern="0" dirty="0">
              <a:solidFill>
                <a:prstClr val="white"/>
              </a:solidFill>
              <a:cs typeface="Calibri"/>
            </a:endParaRPr>
          </a:p>
          <a:p>
            <a:pPr marL="469901" marR="5080" lvl="0" indent="-457200" defTabSz="914446">
              <a:lnSpc>
                <a:spcPct val="90000"/>
              </a:lnSpc>
              <a:spcBef>
                <a:spcPts val="315"/>
              </a:spcBef>
              <a:buAutoNum type="arabicPeriod"/>
              <a:defRPr/>
            </a:pPr>
            <a:r>
              <a:rPr lang="en-US" b="1" kern="0" dirty="0">
                <a:solidFill>
                  <a:prstClr val="white"/>
                </a:solidFill>
                <a:cs typeface="Calibri"/>
              </a:rPr>
              <a:t>Precision Engineering: </a:t>
            </a:r>
            <a:r>
              <a:rPr lang="en-US" kern="0" dirty="0">
                <a:solidFill>
                  <a:prstClr val="white"/>
                </a:solidFill>
                <a:cs typeface="Calibri"/>
              </a:rPr>
              <a:t>The machines ensure consistent size, shape, and density of granules, critical for optimal performance in various applications.</a:t>
            </a:r>
          </a:p>
          <a:p>
            <a:pPr marL="469901" marR="5080" lvl="0" indent="-457200" defTabSz="914446">
              <a:lnSpc>
                <a:spcPct val="90000"/>
              </a:lnSpc>
              <a:spcBef>
                <a:spcPts val="315"/>
              </a:spcBef>
              <a:buAutoNum type="arabicPeriod"/>
              <a:defRPr/>
            </a:pPr>
            <a:endParaRPr lang="en-US" kern="0" dirty="0">
              <a:solidFill>
                <a:prstClr val="white"/>
              </a:solidFill>
              <a:cs typeface="Calibri"/>
            </a:endParaRPr>
          </a:p>
          <a:p>
            <a:pPr marL="469901" marR="5080" lvl="0" indent="-457200" defTabSz="914446">
              <a:lnSpc>
                <a:spcPct val="90000"/>
              </a:lnSpc>
              <a:spcBef>
                <a:spcPts val="315"/>
              </a:spcBef>
              <a:buAutoNum type="arabicPeriod"/>
              <a:defRPr/>
            </a:pPr>
            <a:r>
              <a:rPr lang="en-US" b="1" kern="0" dirty="0">
                <a:solidFill>
                  <a:prstClr val="white"/>
                </a:solidFill>
                <a:cs typeface="Calibri"/>
              </a:rPr>
              <a:t>Advanced Material Handling: </a:t>
            </a:r>
            <a:r>
              <a:rPr lang="en-US" kern="0" dirty="0">
                <a:solidFill>
                  <a:prstClr val="white"/>
                </a:solidFill>
                <a:cs typeface="Calibri"/>
              </a:rPr>
              <a:t>Equipped with temperature control and filtration systems, the facility minimizes impurities, enhancing granule purity.</a:t>
            </a:r>
          </a:p>
          <a:p>
            <a:pPr marL="469901" marR="5080" lvl="0" indent="-457200" defTabSz="914446">
              <a:lnSpc>
                <a:spcPct val="90000"/>
              </a:lnSpc>
              <a:spcBef>
                <a:spcPts val="315"/>
              </a:spcBef>
              <a:buAutoNum type="arabicPeriod"/>
              <a:defRPr/>
            </a:pPr>
            <a:endParaRPr lang="en-US" kern="0" dirty="0">
              <a:solidFill>
                <a:prstClr val="white"/>
              </a:solidFill>
              <a:cs typeface="Calibri"/>
            </a:endParaRPr>
          </a:p>
          <a:p>
            <a:pPr marL="469901" marR="5080" lvl="0" indent="-457200" defTabSz="914446">
              <a:lnSpc>
                <a:spcPct val="90000"/>
              </a:lnSpc>
              <a:spcBef>
                <a:spcPts val="315"/>
              </a:spcBef>
              <a:buAutoNum type="arabicPeriod"/>
              <a:defRPr/>
            </a:pPr>
            <a:r>
              <a:rPr lang="en-US" b="1" kern="0" dirty="0">
                <a:solidFill>
                  <a:prstClr val="white"/>
                </a:solidFill>
                <a:cs typeface="Calibri"/>
              </a:rPr>
              <a:t>Customization Capabilities</a:t>
            </a:r>
            <a:r>
              <a:rPr lang="en-US" kern="0" dirty="0">
                <a:solidFill>
                  <a:prstClr val="white"/>
                </a:solidFill>
                <a:cs typeface="Calibri"/>
              </a:rPr>
              <a:t>: Specialized equipment allows for tailoring granules to specific industry needs, such as additives for strength, flexibility, or color.</a:t>
            </a:r>
          </a:p>
          <a:p>
            <a:pPr marL="469901" marR="5080" lvl="0" indent="-457200" defTabSz="914446">
              <a:lnSpc>
                <a:spcPct val="90000"/>
              </a:lnSpc>
              <a:spcBef>
                <a:spcPts val="315"/>
              </a:spcBef>
              <a:buAutoNum type="arabicPeriod"/>
              <a:defRPr/>
            </a:pPr>
            <a:endParaRPr lang="en-US" kern="0" dirty="0">
              <a:solidFill>
                <a:prstClr val="white"/>
              </a:solidFill>
              <a:cs typeface="Calibri"/>
            </a:endParaRPr>
          </a:p>
          <a:p>
            <a:pPr marL="469901" marR="5080" lvl="0" indent="-457200" defTabSz="914446">
              <a:lnSpc>
                <a:spcPct val="90000"/>
              </a:lnSpc>
              <a:spcBef>
                <a:spcPts val="315"/>
              </a:spcBef>
              <a:buAutoNum type="arabicPeriod"/>
              <a:defRPr/>
            </a:pPr>
            <a:r>
              <a:rPr lang="en-US" b="1" kern="0" dirty="0">
                <a:solidFill>
                  <a:prstClr val="white"/>
                </a:solidFill>
                <a:cs typeface="Calibri"/>
              </a:rPr>
              <a:t>Eco-Friendly Processes: </a:t>
            </a:r>
            <a:r>
              <a:rPr lang="en-US" kern="0" dirty="0">
                <a:solidFill>
                  <a:prstClr val="white"/>
                </a:solidFill>
                <a:cs typeface="Calibri"/>
              </a:rPr>
              <a:t>The plant incorporates recycling technologies, reducing waste and aligning with sustainable manufacturing practices.</a:t>
            </a:r>
          </a:p>
        </p:txBody>
      </p:sp>
      <p:cxnSp>
        <p:nvCxnSpPr>
          <p:cNvPr id="28" name="Straight Connector 27">
            <a:extLst>
              <a:ext uri="{FF2B5EF4-FFF2-40B4-BE49-F238E27FC236}">
                <a16:creationId xmlns:a16="http://schemas.microsoft.com/office/drawing/2014/main" id="{3234EE09-F155-1119-72A5-C0D5BB2BEE1D}"/>
              </a:ext>
            </a:extLst>
          </p:cNvPr>
          <p:cNvCxnSpPr/>
          <p:nvPr/>
        </p:nvCxnSpPr>
        <p:spPr>
          <a:xfrm>
            <a:off x="0" y="914458"/>
            <a:ext cx="12192000" cy="0"/>
          </a:xfrm>
          <a:prstGeom prst="line">
            <a:avLst/>
          </a:prstGeom>
          <a:noFill/>
          <a:ln w="57150" cap="rnd" cmpd="sng" algn="ctr">
            <a:solidFill>
              <a:sysClr val="window" lastClr="FFFFFF"/>
            </a:solidFill>
            <a:prstDash val="solid"/>
          </a:ln>
          <a:effectLst>
            <a:outerShdw blurRad="38100" dist="25400" dir="5400000" rotWithShape="0">
              <a:srgbClr val="000000">
                <a:alpha val="25000"/>
              </a:srgbClr>
            </a:outerShdw>
          </a:effectLst>
        </p:spPr>
      </p:cxnSp>
      <p:pic>
        <p:nvPicPr>
          <p:cNvPr id="3" name="Picture 2"/>
          <p:cNvPicPr>
            <a:picLocks noChangeAspect="1"/>
          </p:cNvPicPr>
          <p:nvPr/>
        </p:nvPicPr>
        <p:blipFill>
          <a:blip r:embed="rId2"/>
          <a:stretch>
            <a:fillRect/>
          </a:stretch>
        </p:blipFill>
        <p:spPr>
          <a:xfrm>
            <a:off x="7441438" y="1140535"/>
            <a:ext cx="4536074" cy="255154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7441347" y="4060936"/>
            <a:ext cx="4533900" cy="2550319"/>
          </a:xfrm>
          <a:prstGeom prst="rect">
            <a:avLst/>
          </a:prstGeom>
          <a:ln>
            <a:noFill/>
          </a:ln>
          <a:effectLst>
            <a:outerShdw blurRad="292100" dist="139700" dir="2700000" algn="tl" rotWithShape="0">
              <a:srgbClr val="333333">
                <a:alpha val="65000"/>
              </a:srgbClr>
            </a:outerShdw>
          </a:effectLst>
        </p:spPr>
      </p:pic>
      <p:pic>
        <p:nvPicPr>
          <p:cNvPr id="10" name="object 25">
            <a:extLst>
              <a:ext uri="{FF2B5EF4-FFF2-40B4-BE49-F238E27FC236}">
                <a16:creationId xmlns:a16="http://schemas.microsoft.com/office/drawing/2014/main" id="{EB53C455-1FCB-A5EC-775D-B7E3E21FBCC2}"/>
              </a:ext>
            </a:extLst>
          </p:cNvPr>
          <p:cNvPicPr/>
          <p:nvPr/>
        </p:nvPicPr>
        <p:blipFill>
          <a:blip r:embed="rId4" cstate="print"/>
          <a:stretch>
            <a:fillRect/>
          </a:stretch>
        </p:blipFill>
        <p:spPr>
          <a:xfrm>
            <a:off x="0" y="6172201"/>
            <a:ext cx="1773936" cy="587887"/>
          </a:xfrm>
          <a:prstGeom prst="rect">
            <a:avLst/>
          </a:prstGeom>
        </p:spPr>
      </p:pic>
    </p:spTree>
    <p:extLst>
      <p:ext uri="{BB962C8B-B14F-4D97-AF65-F5344CB8AC3E}">
        <p14:creationId xmlns:p14="http://schemas.microsoft.com/office/powerpoint/2010/main" val="3388259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398F1-00A2-8373-CB69-B83C993F4791}"/>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2CEE574-EA7E-61EC-BE35-01378CD7E067}"/>
              </a:ext>
            </a:extLst>
          </p:cNvPr>
          <p:cNvGrpSpPr/>
          <p:nvPr/>
        </p:nvGrpSpPr>
        <p:grpSpPr>
          <a:xfrm>
            <a:off x="0" y="0"/>
            <a:ext cx="12191999" cy="6857997"/>
            <a:chOff x="0" y="0"/>
            <a:chExt cx="18287999" cy="10286996"/>
          </a:xfrm>
        </p:grpSpPr>
        <p:pic>
          <p:nvPicPr>
            <p:cNvPr id="3" name="object 3">
              <a:extLst>
                <a:ext uri="{FF2B5EF4-FFF2-40B4-BE49-F238E27FC236}">
                  <a16:creationId xmlns:a16="http://schemas.microsoft.com/office/drawing/2014/main" id="{591F240C-C052-0EE6-F571-F99C31BFC182}"/>
                </a:ext>
              </a:extLst>
            </p:cNvPr>
            <p:cNvPicPr/>
            <p:nvPr/>
          </p:nvPicPr>
          <p:blipFill>
            <a:blip r:embed="rId2" cstate="print"/>
            <a:stretch>
              <a:fillRect/>
            </a:stretch>
          </p:blipFill>
          <p:spPr>
            <a:xfrm>
              <a:off x="0" y="123441"/>
              <a:ext cx="18287999" cy="10040110"/>
            </a:xfrm>
            <a:prstGeom prst="rect">
              <a:avLst/>
            </a:prstGeom>
          </p:spPr>
        </p:pic>
        <p:pic>
          <p:nvPicPr>
            <p:cNvPr id="4" name="object 4">
              <a:extLst>
                <a:ext uri="{FF2B5EF4-FFF2-40B4-BE49-F238E27FC236}">
                  <a16:creationId xmlns:a16="http://schemas.microsoft.com/office/drawing/2014/main" id="{0F13829A-8AF2-2E69-3EAE-5316D490505C}"/>
                </a:ext>
              </a:extLst>
            </p:cNvPr>
            <p:cNvPicPr/>
            <p:nvPr/>
          </p:nvPicPr>
          <p:blipFill>
            <a:blip r:embed="rId3" cstate="print"/>
            <a:stretch>
              <a:fillRect/>
            </a:stretch>
          </p:blipFill>
          <p:spPr>
            <a:xfrm>
              <a:off x="0" y="163066"/>
              <a:ext cx="18167603" cy="10123929"/>
            </a:xfrm>
            <a:prstGeom prst="rect">
              <a:avLst/>
            </a:prstGeom>
          </p:spPr>
        </p:pic>
        <p:pic>
          <p:nvPicPr>
            <p:cNvPr id="5" name="object 5">
              <a:extLst>
                <a:ext uri="{FF2B5EF4-FFF2-40B4-BE49-F238E27FC236}">
                  <a16:creationId xmlns:a16="http://schemas.microsoft.com/office/drawing/2014/main" id="{E68F7253-BA5B-FC48-F4CF-D1FB97F36CBE}"/>
                </a:ext>
              </a:extLst>
            </p:cNvPr>
            <p:cNvPicPr/>
            <p:nvPr/>
          </p:nvPicPr>
          <p:blipFill>
            <a:blip r:embed="rId4" cstate="print"/>
            <a:stretch>
              <a:fillRect/>
            </a:stretch>
          </p:blipFill>
          <p:spPr>
            <a:xfrm>
              <a:off x="0" y="0"/>
              <a:ext cx="18287999" cy="10286996"/>
            </a:xfrm>
            <a:prstGeom prst="rect">
              <a:avLst/>
            </a:prstGeom>
          </p:spPr>
        </p:pic>
      </p:grpSp>
      <p:sp>
        <p:nvSpPr>
          <p:cNvPr id="6" name="object 6">
            <a:extLst>
              <a:ext uri="{FF2B5EF4-FFF2-40B4-BE49-F238E27FC236}">
                <a16:creationId xmlns:a16="http://schemas.microsoft.com/office/drawing/2014/main" id="{9041517A-5B33-8689-5B7A-011E8764461D}"/>
              </a:ext>
            </a:extLst>
          </p:cNvPr>
          <p:cNvSpPr txBox="1">
            <a:spLocks noGrp="1"/>
          </p:cNvSpPr>
          <p:nvPr>
            <p:ph type="title"/>
          </p:nvPr>
        </p:nvSpPr>
        <p:spPr>
          <a:xfrm>
            <a:off x="184319" y="388241"/>
            <a:ext cx="11504083" cy="932563"/>
          </a:xfrm>
          <a:prstGeom prst="rect">
            <a:avLst/>
          </a:prstGeom>
        </p:spPr>
        <p:txBody>
          <a:bodyPr vert="horz" wrap="square" lIns="0" tIns="8890" rIns="0" bIns="0" rtlCol="0" anchor="t">
            <a:spAutoFit/>
          </a:bodyPr>
          <a:lstStyle/>
          <a:p>
            <a:pPr marL="8467" algn="ctr">
              <a:spcBef>
                <a:spcPts val="70"/>
              </a:spcBef>
            </a:pPr>
            <a:r>
              <a:rPr lang="en-US" sz="3334" b="1" spc="-23" dirty="0">
                <a:solidFill>
                  <a:srgbClr val="FFFFFF"/>
                </a:solidFill>
                <a:latin typeface="Arial"/>
                <a:cs typeface="Arial"/>
              </a:rPr>
              <a:t>AWARDS AND RECOGNITION</a:t>
            </a:r>
            <a:r>
              <a:rPr sz="3334" b="1" spc="7" dirty="0">
                <a:solidFill>
                  <a:srgbClr val="FFFFFF"/>
                </a:solidFill>
                <a:latin typeface="Arial"/>
                <a:cs typeface="Arial"/>
              </a:rPr>
              <a:t> OF</a:t>
            </a:r>
            <a:r>
              <a:rPr sz="3334" b="1" spc="-23" dirty="0">
                <a:solidFill>
                  <a:srgbClr val="FFFFFF"/>
                </a:solidFill>
                <a:latin typeface="Arial"/>
                <a:cs typeface="Arial"/>
              </a:rPr>
              <a:t> </a:t>
            </a:r>
            <a:r>
              <a:rPr lang="en-US" sz="3334" b="1" spc="-23" dirty="0">
                <a:solidFill>
                  <a:srgbClr val="FFFFFF"/>
                </a:solidFill>
                <a:latin typeface="Arial"/>
                <a:cs typeface="Arial"/>
              </a:rPr>
              <a:t>                        </a:t>
            </a:r>
            <a:r>
              <a:rPr lang="en-US" sz="3334" b="1" spc="-7" dirty="0">
                <a:solidFill>
                  <a:srgbClr val="FFFFFF"/>
                </a:solidFill>
                <a:latin typeface="Arial"/>
                <a:cs typeface="Arial"/>
              </a:rPr>
              <a:t>GROWEST E-AUCTIONEERS LIMITED</a:t>
            </a:r>
            <a:endParaRPr sz="3334" dirty="0">
              <a:latin typeface="Arial"/>
              <a:cs typeface="Arial"/>
            </a:endParaRPr>
          </a:p>
        </p:txBody>
      </p:sp>
      <p:grpSp>
        <p:nvGrpSpPr>
          <p:cNvPr id="7" name="object 7">
            <a:extLst>
              <a:ext uri="{FF2B5EF4-FFF2-40B4-BE49-F238E27FC236}">
                <a16:creationId xmlns:a16="http://schemas.microsoft.com/office/drawing/2014/main" id="{2A0CE7F2-8955-BB04-5B3E-B762136A6EF9}"/>
              </a:ext>
            </a:extLst>
          </p:cNvPr>
          <p:cNvGrpSpPr/>
          <p:nvPr/>
        </p:nvGrpSpPr>
        <p:grpSpPr>
          <a:xfrm>
            <a:off x="184319" y="281199"/>
            <a:ext cx="1656588" cy="820926"/>
            <a:chOff x="409955" y="9055607"/>
            <a:chExt cx="2484882" cy="1231389"/>
          </a:xfrm>
        </p:grpSpPr>
        <p:pic>
          <p:nvPicPr>
            <p:cNvPr id="10" name="object 10">
              <a:extLst>
                <a:ext uri="{FF2B5EF4-FFF2-40B4-BE49-F238E27FC236}">
                  <a16:creationId xmlns:a16="http://schemas.microsoft.com/office/drawing/2014/main" id="{9AF23CEB-F50E-B0A6-C181-20881E4B4D6C}"/>
                </a:ext>
              </a:extLst>
            </p:cNvPr>
            <p:cNvPicPr/>
            <p:nvPr/>
          </p:nvPicPr>
          <p:blipFill>
            <a:blip r:embed="rId5" cstate="print"/>
            <a:stretch>
              <a:fillRect/>
            </a:stretch>
          </p:blipFill>
          <p:spPr>
            <a:xfrm>
              <a:off x="409955" y="9957814"/>
              <a:ext cx="2484882" cy="329182"/>
            </a:xfrm>
            <a:prstGeom prst="rect">
              <a:avLst/>
            </a:prstGeom>
          </p:spPr>
        </p:pic>
        <p:pic>
          <p:nvPicPr>
            <p:cNvPr id="11" name="object 11">
              <a:extLst>
                <a:ext uri="{FF2B5EF4-FFF2-40B4-BE49-F238E27FC236}">
                  <a16:creationId xmlns:a16="http://schemas.microsoft.com/office/drawing/2014/main" id="{5940511A-94A4-C874-BE8B-43FBD201B175}"/>
                </a:ext>
              </a:extLst>
            </p:cNvPr>
            <p:cNvPicPr/>
            <p:nvPr/>
          </p:nvPicPr>
          <p:blipFill>
            <a:blip r:embed="rId6" cstate="print"/>
            <a:stretch>
              <a:fillRect/>
            </a:stretch>
          </p:blipFill>
          <p:spPr>
            <a:xfrm>
              <a:off x="425195" y="9055607"/>
              <a:ext cx="2456688" cy="912876"/>
            </a:xfrm>
            <a:prstGeom prst="rect">
              <a:avLst/>
            </a:prstGeom>
          </p:spPr>
        </p:pic>
      </p:grpSp>
      <p:pic>
        <p:nvPicPr>
          <p:cNvPr id="14" name="Picture 13"/>
          <p:cNvPicPr>
            <a:picLocks noChangeAspect="1"/>
          </p:cNvPicPr>
          <p:nvPr/>
        </p:nvPicPr>
        <p:blipFill>
          <a:blip r:embed="rId7"/>
          <a:stretch>
            <a:fillRect/>
          </a:stretch>
        </p:blipFill>
        <p:spPr>
          <a:xfrm>
            <a:off x="874011" y="2703352"/>
            <a:ext cx="2581069" cy="3674120"/>
          </a:xfrm>
          <a:prstGeom prst="rect">
            <a:avLst/>
          </a:prstGeom>
        </p:spPr>
      </p:pic>
      <p:pic>
        <p:nvPicPr>
          <p:cNvPr id="16" name="Picture 15"/>
          <p:cNvPicPr>
            <a:picLocks noChangeAspect="1"/>
          </p:cNvPicPr>
          <p:nvPr/>
        </p:nvPicPr>
        <p:blipFill>
          <a:blip r:embed="rId8"/>
          <a:stretch>
            <a:fillRect/>
          </a:stretch>
        </p:blipFill>
        <p:spPr>
          <a:xfrm>
            <a:off x="4780715" y="2703352"/>
            <a:ext cx="2599627" cy="3674120"/>
          </a:xfrm>
          <a:prstGeom prst="rect">
            <a:avLst/>
          </a:prstGeom>
        </p:spPr>
      </p:pic>
      <p:pic>
        <p:nvPicPr>
          <p:cNvPr id="18" name="Picture 17"/>
          <p:cNvPicPr>
            <a:picLocks noChangeAspect="1"/>
          </p:cNvPicPr>
          <p:nvPr/>
        </p:nvPicPr>
        <p:blipFill>
          <a:blip r:embed="rId9"/>
          <a:stretch>
            <a:fillRect/>
          </a:stretch>
        </p:blipFill>
        <p:spPr>
          <a:xfrm>
            <a:off x="8705978" y="2703352"/>
            <a:ext cx="2581069" cy="3674120"/>
          </a:xfrm>
          <a:prstGeom prst="rect">
            <a:avLst/>
          </a:prstGeom>
        </p:spPr>
      </p:pic>
      <p:sp>
        <p:nvSpPr>
          <p:cNvPr id="19" name="TextBox 18">
            <a:extLst>
              <a:ext uri="{FF2B5EF4-FFF2-40B4-BE49-F238E27FC236}">
                <a16:creationId xmlns:a16="http://schemas.microsoft.com/office/drawing/2014/main" id="{D2CA4223-D59B-CF00-7850-DC24B0707B35}"/>
              </a:ext>
            </a:extLst>
          </p:cNvPr>
          <p:cNvSpPr txBox="1"/>
          <p:nvPr/>
        </p:nvSpPr>
        <p:spPr>
          <a:xfrm>
            <a:off x="285900" y="1491259"/>
            <a:ext cx="11589258" cy="954300"/>
          </a:xfrm>
          <a:prstGeom prst="rect">
            <a:avLst/>
          </a:prstGeom>
          <a:noFill/>
        </p:spPr>
        <p:txBody>
          <a:bodyPr wrap="square" rtlCol="0">
            <a:spAutoFit/>
          </a:bodyPr>
          <a:lstStyle/>
          <a:p>
            <a:pPr defTabSz="609630"/>
            <a:r>
              <a:rPr lang="en-US" sz="1867" dirty="0">
                <a:solidFill>
                  <a:prstClr val="white"/>
                </a:solidFill>
                <a:latin typeface="Century Gothic" panose="020B0502020202020204"/>
              </a:rPr>
              <a:t>GROWEST E-AUCTIONEERS LIMITED has been honored with prestigious ISO certifications, recognizing its excellence in quality, environmental, and occupational health management. These awards highlight the company’s commitment to global standards and continuous improvement.</a:t>
            </a:r>
          </a:p>
        </p:txBody>
      </p:sp>
    </p:spTree>
    <p:extLst>
      <p:ext uri="{BB962C8B-B14F-4D97-AF65-F5344CB8AC3E}">
        <p14:creationId xmlns:p14="http://schemas.microsoft.com/office/powerpoint/2010/main" val="362071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966CC-4299-2657-7CC1-6C55B9629A32}"/>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0C20089-3720-B312-9D3E-84BA0994E014}"/>
              </a:ext>
            </a:extLst>
          </p:cNvPr>
          <p:cNvGrpSpPr/>
          <p:nvPr/>
        </p:nvGrpSpPr>
        <p:grpSpPr>
          <a:xfrm>
            <a:off x="0" y="0"/>
            <a:ext cx="12191999" cy="6857997"/>
            <a:chOff x="0" y="0"/>
            <a:chExt cx="18287999" cy="10286996"/>
          </a:xfrm>
        </p:grpSpPr>
        <p:pic>
          <p:nvPicPr>
            <p:cNvPr id="3" name="object 3">
              <a:extLst>
                <a:ext uri="{FF2B5EF4-FFF2-40B4-BE49-F238E27FC236}">
                  <a16:creationId xmlns:a16="http://schemas.microsoft.com/office/drawing/2014/main" id="{D5E10839-ACD8-7681-6976-8E00F6884936}"/>
                </a:ext>
              </a:extLst>
            </p:cNvPr>
            <p:cNvPicPr/>
            <p:nvPr/>
          </p:nvPicPr>
          <p:blipFill>
            <a:blip r:embed="rId2" cstate="print"/>
            <a:stretch>
              <a:fillRect/>
            </a:stretch>
          </p:blipFill>
          <p:spPr>
            <a:xfrm>
              <a:off x="0" y="123441"/>
              <a:ext cx="18287999" cy="10040110"/>
            </a:xfrm>
            <a:prstGeom prst="rect">
              <a:avLst/>
            </a:prstGeom>
          </p:spPr>
        </p:pic>
        <p:pic>
          <p:nvPicPr>
            <p:cNvPr id="4" name="object 4">
              <a:extLst>
                <a:ext uri="{FF2B5EF4-FFF2-40B4-BE49-F238E27FC236}">
                  <a16:creationId xmlns:a16="http://schemas.microsoft.com/office/drawing/2014/main" id="{67788B24-6660-10BF-F0CD-568B740250E3}"/>
                </a:ext>
              </a:extLst>
            </p:cNvPr>
            <p:cNvPicPr/>
            <p:nvPr/>
          </p:nvPicPr>
          <p:blipFill>
            <a:blip r:embed="rId3" cstate="print"/>
            <a:stretch>
              <a:fillRect/>
            </a:stretch>
          </p:blipFill>
          <p:spPr>
            <a:xfrm>
              <a:off x="0" y="163066"/>
              <a:ext cx="18167603" cy="10123929"/>
            </a:xfrm>
            <a:prstGeom prst="rect">
              <a:avLst/>
            </a:prstGeom>
          </p:spPr>
        </p:pic>
        <p:pic>
          <p:nvPicPr>
            <p:cNvPr id="5" name="object 5">
              <a:extLst>
                <a:ext uri="{FF2B5EF4-FFF2-40B4-BE49-F238E27FC236}">
                  <a16:creationId xmlns:a16="http://schemas.microsoft.com/office/drawing/2014/main" id="{26C05B51-113C-08EC-9CA8-D7072F4EDC56}"/>
                </a:ext>
              </a:extLst>
            </p:cNvPr>
            <p:cNvPicPr/>
            <p:nvPr/>
          </p:nvPicPr>
          <p:blipFill>
            <a:blip r:embed="rId4" cstate="print"/>
            <a:stretch>
              <a:fillRect/>
            </a:stretch>
          </p:blipFill>
          <p:spPr>
            <a:xfrm>
              <a:off x="0" y="0"/>
              <a:ext cx="18287999" cy="10286996"/>
            </a:xfrm>
            <a:prstGeom prst="rect">
              <a:avLst/>
            </a:prstGeom>
          </p:spPr>
        </p:pic>
      </p:grpSp>
      <p:sp>
        <p:nvSpPr>
          <p:cNvPr id="6" name="object 6">
            <a:extLst>
              <a:ext uri="{FF2B5EF4-FFF2-40B4-BE49-F238E27FC236}">
                <a16:creationId xmlns:a16="http://schemas.microsoft.com/office/drawing/2014/main" id="{552CCC47-A333-7AC6-4AF2-3789B2635808}"/>
              </a:ext>
            </a:extLst>
          </p:cNvPr>
          <p:cNvSpPr txBox="1">
            <a:spLocks noGrp="1"/>
          </p:cNvSpPr>
          <p:nvPr>
            <p:ph type="title"/>
          </p:nvPr>
        </p:nvSpPr>
        <p:spPr>
          <a:xfrm>
            <a:off x="184319" y="388241"/>
            <a:ext cx="11504083" cy="932563"/>
          </a:xfrm>
          <a:prstGeom prst="rect">
            <a:avLst/>
          </a:prstGeom>
        </p:spPr>
        <p:txBody>
          <a:bodyPr vert="horz" wrap="square" lIns="0" tIns="8890" rIns="0" bIns="0" rtlCol="0" anchor="t">
            <a:spAutoFit/>
          </a:bodyPr>
          <a:lstStyle/>
          <a:p>
            <a:pPr marL="8467" algn="ctr">
              <a:spcBef>
                <a:spcPts val="70"/>
              </a:spcBef>
            </a:pPr>
            <a:r>
              <a:rPr lang="en-US" sz="3334" b="1" spc="-23" dirty="0">
                <a:solidFill>
                  <a:srgbClr val="FFFFFF"/>
                </a:solidFill>
                <a:latin typeface="Arial"/>
                <a:cs typeface="Arial"/>
              </a:rPr>
              <a:t>AWARDS AND RECOGNITION</a:t>
            </a:r>
            <a:r>
              <a:rPr sz="3334" b="1" spc="7" dirty="0">
                <a:solidFill>
                  <a:srgbClr val="FFFFFF"/>
                </a:solidFill>
                <a:latin typeface="Arial"/>
                <a:cs typeface="Arial"/>
              </a:rPr>
              <a:t> OF</a:t>
            </a:r>
            <a:r>
              <a:rPr sz="3334" b="1" spc="-23" dirty="0">
                <a:solidFill>
                  <a:srgbClr val="FFFFFF"/>
                </a:solidFill>
                <a:latin typeface="Arial"/>
                <a:cs typeface="Arial"/>
              </a:rPr>
              <a:t> </a:t>
            </a:r>
            <a:r>
              <a:rPr lang="en-US" sz="3334" b="1" spc="-23" dirty="0">
                <a:solidFill>
                  <a:srgbClr val="FFFFFF"/>
                </a:solidFill>
                <a:latin typeface="Arial"/>
                <a:cs typeface="Arial"/>
              </a:rPr>
              <a:t>                        </a:t>
            </a:r>
            <a:r>
              <a:rPr lang="en-US" sz="3334" b="1" spc="-7" dirty="0">
                <a:solidFill>
                  <a:srgbClr val="FFFFFF"/>
                </a:solidFill>
                <a:latin typeface="Arial"/>
                <a:cs typeface="Arial"/>
              </a:rPr>
              <a:t>GROWEST E-AUCTIONEERS LIMITED</a:t>
            </a:r>
            <a:endParaRPr sz="3334" dirty="0">
              <a:latin typeface="Arial"/>
              <a:cs typeface="Arial"/>
            </a:endParaRPr>
          </a:p>
        </p:txBody>
      </p:sp>
      <p:grpSp>
        <p:nvGrpSpPr>
          <p:cNvPr id="7" name="object 7">
            <a:extLst>
              <a:ext uri="{FF2B5EF4-FFF2-40B4-BE49-F238E27FC236}">
                <a16:creationId xmlns:a16="http://schemas.microsoft.com/office/drawing/2014/main" id="{13FBB13F-4B29-53E7-EEEA-515399242F59}"/>
              </a:ext>
            </a:extLst>
          </p:cNvPr>
          <p:cNvGrpSpPr/>
          <p:nvPr/>
        </p:nvGrpSpPr>
        <p:grpSpPr>
          <a:xfrm>
            <a:off x="184319" y="281199"/>
            <a:ext cx="1656588" cy="820926"/>
            <a:chOff x="409955" y="9055607"/>
            <a:chExt cx="2484882" cy="1231389"/>
          </a:xfrm>
        </p:grpSpPr>
        <p:pic>
          <p:nvPicPr>
            <p:cNvPr id="10" name="object 10">
              <a:extLst>
                <a:ext uri="{FF2B5EF4-FFF2-40B4-BE49-F238E27FC236}">
                  <a16:creationId xmlns:a16="http://schemas.microsoft.com/office/drawing/2014/main" id="{154C7574-4F36-4AA2-2CB0-3E226DFF67AC}"/>
                </a:ext>
              </a:extLst>
            </p:cNvPr>
            <p:cNvPicPr/>
            <p:nvPr/>
          </p:nvPicPr>
          <p:blipFill>
            <a:blip r:embed="rId5" cstate="print"/>
            <a:stretch>
              <a:fillRect/>
            </a:stretch>
          </p:blipFill>
          <p:spPr>
            <a:xfrm>
              <a:off x="409955" y="9957814"/>
              <a:ext cx="2484882" cy="329182"/>
            </a:xfrm>
            <a:prstGeom prst="rect">
              <a:avLst/>
            </a:prstGeom>
          </p:spPr>
        </p:pic>
        <p:pic>
          <p:nvPicPr>
            <p:cNvPr id="11" name="object 11">
              <a:extLst>
                <a:ext uri="{FF2B5EF4-FFF2-40B4-BE49-F238E27FC236}">
                  <a16:creationId xmlns:a16="http://schemas.microsoft.com/office/drawing/2014/main" id="{7A6B8A2F-91E8-09F6-FDC9-39320D176734}"/>
                </a:ext>
              </a:extLst>
            </p:cNvPr>
            <p:cNvPicPr/>
            <p:nvPr/>
          </p:nvPicPr>
          <p:blipFill>
            <a:blip r:embed="rId6" cstate="print"/>
            <a:stretch>
              <a:fillRect/>
            </a:stretch>
          </p:blipFill>
          <p:spPr>
            <a:xfrm>
              <a:off x="425195" y="9055607"/>
              <a:ext cx="2456688" cy="912876"/>
            </a:xfrm>
            <a:prstGeom prst="rect">
              <a:avLst/>
            </a:prstGeom>
          </p:spPr>
        </p:pic>
      </p:grpSp>
      <p:pic>
        <p:nvPicPr>
          <p:cNvPr id="9" name="Picture 8" descr="A certificate with logos and text&#10;&#10;AI-generated content may be incorrect.">
            <a:extLst>
              <a:ext uri="{FF2B5EF4-FFF2-40B4-BE49-F238E27FC236}">
                <a16:creationId xmlns:a16="http://schemas.microsoft.com/office/drawing/2014/main" id="{1A8E82F1-FAE5-C995-6AE1-021EF0F00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334" y="1815233"/>
            <a:ext cx="6332420" cy="4393116"/>
          </a:xfrm>
          <a:prstGeom prst="rect">
            <a:avLst/>
          </a:prstGeom>
        </p:spPr>
      </p:pic>
      <p:pic>
        <p:nvPicPr>
          <p:cNvPr id="12" name="Picture 11" descr="A blue and gold certificate&#10;&#10;AI-generated content may be incorrect.">
            <a:extLst>
              <a:ext uri="{FF2B5EF4-FFF2-40B4-BE49-F238E27FC236}">
                <a16:creationId xmlns:a16="http://schemas.microsoft.com/office/drawing/2014/main" id="{40C2A497-F4FB-3CE1-82F9-C39310F57E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5579" y="1815232"/>
            <a:ext cx="3572823" cy="4466029"/>
          </a:xfrm>
          <a:prstGeom prst="rect">
            <a:avLst/>
          </a:prstGeom>
        </p:spPr>
      </p:pic>
    </p:spTree>
    <p:extLst>
      <p:ext uri="{BB962C8B-B14F-4D97-AF65-F5344CB8AC3E}">
        <p14:creationId xmlns:p14="http://schemas.microsoft.com/office/powerpoint/2010/main" val="503541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9F1B03-FC94-81CA-B798-89375573D73E}"/>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9021E329-B73B-6382-2102-8EDCB1F8B691}"/>
              </a:ext>
            </a:extLst>
          </p:cNvPr>
          <p:cNvGrpSpPr/>
          <p:nvPr/>
        </p:nvGrpSpPr>
        <p:grpSpPr>
          <a:xfrm>
            <a:off x="-406400" y="-330200"/>
            <a:ext cx="12598400" cy="7188200"/>
            <a:chOff x="0" y="0"/>
            <a:chExt cx="18288000" cy="10287000"/>
          </a:xfrm>
        </p:grpSpPr>
        <p:pic>
          <p:nvPicPr>
            <p:cNvPr id="3" name="object 3">
              <a:extLst>
                <a:ext uri="{FF2B5EF4-FFF2-40B4-BE49-F238E27FC236}">
                  <a16:creationId xmlns:a16="http://schemas.microsoft.com/office/drawing/2014/main" id="{EEFE2C69-65DC-5D4C-8957-A961511355E0}"/>
                </a:ext>
              </a:extLst>
            </p:cNvPr>
            <p:cNvPicPr/>
            <p:nvPr/>
          </p:nvPicPr>
          <p:blipFill>
            <a:blip r:embed="rId2" cstate="print"/>
            <a:stretch>
              <a:fillRect/>
            </a:stretch>
          </p:blipFill>
          <p:spPr>
            <a:xfrm>
              <a:off x="0" y="123441"/>
              <a:ext cx="18287999" cy="10040110"/>
            </a:xfrm>
            <a:prstGeom prst="rect">
              <a:avLst/>
            </a:prstGeom>
          </p:spPr>
        </p:pic>
        <p:pic>
          <p:nvPicPr>
            <p:cNvPr id="4" name="object 4">
              <a:extLst>
                <a:ext uri="{FF2B5EF4-FFF2-40B4-BE49-F238E27FC236}">
                  <a16:creationId xmlns:a16="http://schemas.microsoft.com/office/drawing/2014/main" id="{37491055-E9C1-DB85-9F0B-9CFF97C4D43F}"/>
                </a:ext>
              </a:extLst>
            </p:cNvPr>
            <p:cNvPicPr/>
            <p:nvPr/>
          </p:nvPicPr>
          <p:blipFill>
            <a:blip r:embed="rId3" cstate="print"/>
            <a:stretch>
              <a:fillRect/>
            </a:stretch>
          </p:blipFill>
          <p:spPr>
            <a:xfrm>
              <a:off x="0" y="163066"/>
              <a:ext cx="18167603" cy="10123929"/>
            </a:xfrm>
            <a:prstGeom prst="rect">
              <a:avLst/>
            </a:prstGeom>
          </p:spPr>
        </p:pic>
        <p:pic>
          <p:nvPicPr>
            <p:cNvPr id="5" name="object 5">
              <a:extLst>
                <a:ext uri="{FF2B5EF4-FFF2-40B4-BE49-F238E27FC236}">
                  <a16:creationId xmlns:a16="http://schemas.microsoft.com/office/drawing/2014/main" id="{C3BB2108-A47C-7F81-CE5A-FA2D4280F396}"/>
                </a:ext>
              </a:extLst>
            </p:cNvPr>
            <p:cNvPicPr/>
            <p:nvPr/>
          </p:nvPicPr>
          <p:blipFill>
            <a:blip r:embed="rId4" cstate="print"/>
            <a:stretch>
              <a:fillRect/>
            </a:stretch>
          </p:blipFill>
          <p:spPr>
            <a:xfrm>
              <a:off x="0" y="0"/>
              <a:ext cx="18287999" cy="10286996"/>
            </a:xfrm>
            <a:prstGeom prst="rect">
              <a:avLst/>
            </a:prstGeom>
          </p:spPr>
        </p:pic>
      </p:grpSp>
      <p:sp>
        <p:nvSpPr>
          <p:cNvPr id="6" name="object 6">
            <a:extLst>
              <a:ext uri="{FF2B5EF4-FFF2-40B4-BE49-F238E27FC236}">
                <a16:creationId xmlns:a16="http://schemas.microsoft.com/office/drawing/2014/main" id="{A174011C-EF27-48CD-F699-A15F9BDC83D8}"/>
              </a:ext>
            </a:extLst>
          </p:cNvPr>
          <p:cNvSpPr txBox="1">
            <a:spLocks noGrp="1"/>
          </p:cNvSpPr>
          <p:nvPr>
            <p:ph type="title"/>
          </p:nvPr>
        </p:nvSpPr>
        <p:spPr>
          <a:xfrm>
            <a:off x="641739" y="984845"/>
            <a:ext cx="3764213" cy="2778966"/>
          </a:xfrm>
          <a:prstGeom prst="rect">
            <a:avLst/>
          </a:prstGeom>
        </p:spPr>
        <p:txBody>
          <a:bodyPr vert="horz" wrap="square" lIns="0" tIns="8890" rIns="0" bIns="0" rtlCol="0" anchor="t">
            <a:spAutoFit/>
          </a:bodyPr>
          <a:lstStyle/>
          <a:p>
            <a:r>
              <a:rPr lang="en-US" b="1" dirty="0">
                <a:solidFill>
                  <a:schemeClr val="accent1">
                    <a:lumMod val="20000"/>
                    <a:lumOff val="80000"/>
                  </a:schemeClr>
                </a:solidFill>
                <a:latin typeface="Arial" panose="020B0604020202020204" pitchFamily="34" charset="0"/>
                <a:cs typeface="Arial" panose="020B0604020202020204" pitchFamily="34" charset="0"/>
              </a:rPr>
              <a:t>GROWEST E-AUCTIONEERS LIMITED</a:t>
            </a:r>
            <a:br>
              <a:rPr lang="en-US" b="1" dirty="0">
                <a:solidFill>
                  <a:schemeClr val="accent1">
                    <a:lumMod val="20000"/>
                    <a:lumOff val="80000"/>
                  </a:schemeClr>
                </a:solidFill>
                <a:latin typeface="Arial" panose="020B0604020202020204" pitchFamily="34" charset="0"/>
                <a:cs typeface="Arial" panose="020B0604020202020204" pitchFamily="34" charset="0"/>
              </a:rPr>
            </a:br>
            <a:r>
              <a:rPr lang="en-US" b="1" dirty="0">
                <a:solidFill>
                  <a:schemeClr val="accent1">
                    <a:lumMod val="20000"/>
                    <a:lumOff val="80000"/>
                  </a:schemeClr>
                </a:solidFill>
                <a:latin typeface="Arial" panose="020B0604020202020204" pitchFamily="34" charset="0"/>
                <a:cs typeface="Arial" panose="020B0604020202020204" pitchFamily="34" charset="0"/>
              </a:rPr>
              <a:t>Success Roaring High!</a:t>
            </a:r>
          </a:p>
        </p:txBody>
      </p:sp>
      <p:pic>
        <p:nvPicPr>
          <p:cNvPr id="13" name="Picture 12">
            <a:extLst>
              <a:ext uri="{FF2B5EF4-FFF2-40B4-BE49-F238E27FC236}">
                <a16:creationId xmlns:a16="http://schemas.microsoft.com/office/drawing/2014/main" id="{89D3F4B5-FD29-ABA6-4A67-6BEFDC2DC7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8755" y="1885636"/>
            <a:ext cx="3054819" cy="1864949"/>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1282C72D-8922-2941-CD88-50E089687C27}"/>
              </a:ext>
            </a:extLst>
          </p:cNvPr>
          <p:cNvPicPr>
            <a:picLocks noChangeAspect="1"/>
          </p:cNvPicPr>
          <p:nvPr/>
        </p:nvPicPr>
        <p:blipFill>
          <a:blip r:embed="rId6"/>
          <a:stretch>
            <a:fillRect/>
          </a:stretch>
        </p:blipFill>
        <p:spPr>
          <a:xfrm>
            <a:off x="8639904" y="1701800"/>
            <a:ext cx="2825656" cy="4470400"/>
          </a:xfrm>
          <a:prstGeom prst="rect">
            <a:avLst/>
          </a:prstGeom>
        </p:spPr>
      </p:pic>
      <p:pic>
        <p:nvPicPr>
          <p:cNvPr id="15" name="Picture 14">
            <a:extLst>
              <a:ext uri="{FF2B5EF4-FFF2-40B4-BE49-F238E27FC236}">
                <a16:creationId xmlns:a16="http://schemas.microsoft.com/office/drawing/2014/main" id="{29FE4CE8-6175-C626-D180-83CE8DAC3186}"/>
              </a:ext>
            </a:extLst>
          </p:cNvPr>
          <p:cNvPicPr>
            <a:picLocks noChangeAspect="1"/>
          </p:cNvPicPr>
          <p:nvPr/>
        </p:nvPicPr>
        <p:blipFill>
          <a:blip r:embed="rId7"/>
          <a:stretch>
            <a:fillRect/>
          </a:stretch>
        </p:blipFill>
        <p:spPr>
          <a:xfrm>
            <a:off x="5056182" y="4003677"/>
            <a:ext cx="3465775" cy="2168523"/>
          </a:xfrm>
          <a:prstGeom prst="rect">
            <a:avLst/>
          </a:prstGeom>
        </p:spPr>
      </p:pic>
      <p:sp>
        <p:nvSpPr>
          <p:cNvPr id="16" name="TextBox 15">
            <a:extLst>
              <a:ext uri="{FF2B5EF4-FFF2-40B4-BE49-F238E27FC236}">
                <a16:creationId xmlns:a16="http://schemas.microsoft.com/office/drawing/2014/main" id="{D2CA4223-D59B-CF00-7850-DC24B0707B35}"/>
              </a:ext>
            </a:extLst>
          </p:cNvPr>
          <p:cNvSpPr txBox="1"/>
          <p:nvPr/>
        </p:nvSpPr>
        <p:spPr>
          <a:xfrm>
            <a:off x="641739" y="4068611"/>
            <a:ext cx="4414443" cy="2103589"/>
          </a:xfrm>
          <a:prstGeom prst="rect">
            <a:avLst/>
          </a:prstGeom>
          <a:noFill/>
        </p:spPr>
        <p:txBody>
          <a:bodyPr wrap="square" rtlCol="0">
            <a:spAutoFit/>
          </a:bodyPr>
          <a:lstStyle/>
          <a:p>
            <a:pPr defTabSz="609630"/>
            <a:r>
              <a:rPr lang="en-US" sz="1867" dirty="0">
                <a:solidFill>
                  <a:prstClr val="white"/>
                </a:solidFill>
                <a:latin typeface="Century Gothic" panose="020B0502020202020204"/>
              </a:rPr>
              <a:t>Our Founder Jayanti Lal Mali, was recently awarded the leading “Maharashtra Udyog Gaurav </a:t>
            </a:r>
            <a:r>
              <a:rPr lang="en-US" sz="1867" dirty="0" err="1">
                <a:solidFill>
                  <a:prstClr val="white"/>
                </a:solidFill>
                <a:latin typeface="Century Gothic" panose="020B0502020202020204"/>
              </a:rPr>
              <a:t>Purushkar</a:t>
            </a:r>
            <a:r>
              <a:rPr lang="en-US" sz="1867" dirty="0">
                <a:solidFill>
                  <a:prstClr val="white"/>
                </a:solidFill>
                <a:latin typeface="Century Gothic" panose="020B0502020202020204"/>
              </a:rPr>
              <a:t>” for Excellence in Product Quality and for his endless efforts in the success of GROWEST E-AUCTIONEERS LIMITED</a:t>
            </a:r>
          </a:p>
        </p:txBody>
      </p:sp>
      <p:grpSp>
        <p:nvGrpSpPr>
          <p:cNvPr id="7" name="object 7">
            <a:extLst>
              <a:ext uri="{FF2B5EF4-FFF2-40B4-BE49-F238E27FC236}">
                <a16:creationId xmlns:a16="http://schemas.microsoft.com/office/drawing/2014/main" id="{4424E1D8-52EC-D16E-873A-2D53539B69E1}"/>
              </a:ext>
            </a:extLst>
          </p:cNvPr>
          <p:cNvGrpSpPr/>
          <p:nvPr/>
        </p:nvGrpSpPr>
        <p:grpSpPr>
          <a:xfrm>
            <a:off x="-186555" y="-216255"/>
            <a:ext cx="1656588" cy="820926"/>
            <a:chOff x="409955" y="9055607"/>
            <a:chExt cx="2484882" cy="1231389"/>
          </a:xfrm>
        </p:grpSpPr>
        <p:pic>
          <p:nvPicPr>
            <p:cNvPr id="8" name="object 10">
              <a:extLst>
                <a:ext uri="{FF2B5EF4-FFF2-40B4-BE49-F238E27FC236}">
                  <a16:creationId xmlns:a16="http://schemas.microsoft.com/office/drawing/2014/main" id="{8F44CC0A-5EEF-9E01-9E1C-D66D6EE009FA}"/>
                </a:ext>
              </a:extLst>
            </p:cNvPr>
            <p:cNvPicPr/>
            <p:nvPr/>
          </p:nvPicPr>
          <p:blipFill>
            <a:blip r:embed="rId8" cstate="print"/>
            <a:stretch>
              <a:fillRect/>
            </a:stretch>
          </p:blipFill>
          <p:spPr>
            <a:xfrm>
              <a:off x="409955" y="9957814"/>
              <a:ext cx="2484882" cy="329182"/>
            </a:xfrm>
            <a:prstGeom prst="rect">
              <a:avLst/>
            </a:prstGeom>
          </p:spPr>
        </p:pic>
        <p:pic>
          <p:nvPicPr>
            <p:cNvPr id="9" name="object 11">
              <a:extLst>
                <a:ext uri="{FF2B5EF4-FFF2-40B4-BE49-F238E27FC236}">
                  <a16:creationId xmlns:a16="http://schemas.microsoft.com/office/drawing/2014/main" id="{0EB8F4F0-8B26-E2CF-1417-5036D7D0D814}"/>
                </a:ext>
              </a:extLst>
            </p:cNvPr>
            <p:cNvPicPr/>
            <p:nvPr/>
          </p:nvPicPr>
          <p:blipFill>
            <a:blip r:embed="rId9" cstate="print"/>
            <a:stretch>
              <a:fillRect/>
            </a:stretch>
          </p:blipFill>
          <p:spPr>
            <a:xfrm>
              <a:off x="425195" y="9055607"/>
              <a:ext cx="2456688" cy="912876"/>
            </a:xfrm>
            <a:prstGeom prst="rect">
              <a:avLst/>
            </a:prstGeom>
          </p:spPr>
        </p:pic>
      </p:grpSp>
    </p:spTree>
    <p:extLst>
      <p:ext uri="{BB962C8B-B14F-4D97-AF65-F5344CB8AC3E}">
        <p14:creationId xmlns:p14="http://schemas.microsoft.com/office/powerpoint/2010/main" val="2692280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
            <a:ext cx="12192000" cy="878447"/>
            <a:chOff x="0" y="0"/>
            <a:chExt cx="4816593" cy="347041"/>
          </a:xfrm>
          <a:solidFill>
            <a:srgbClr val="600000"/>
          </a:solidFill>
        </p:grpSpPr>
        <p:sp>
          <p:nvSpPr>
            <p:cNvPr id="3" name="Freeform 3"/>
            <p:cNvSpPr/>
            <p:nvPr/>
          </p:nvSpPr>
          <p:spPr>
            <a:xfrm>
              <a:off x="0" y="0"/>
              <a:ext cx="4816592" cy="347041"/>
            </a:xfrm>
            <a:custGeom>
              <a:avLst/>
              <a:gdLst/>
              <a:ahLst/>
              <a:cxnLst/>
              <a:rect l="l" t="t" r="r" b="b"/>
              <a:pathLst>
                <a:path w="4816592" h="347041">
                  <a:moveTo>
                    <a:pt x="0" y="0"/>
                  </a:moveTo>
                  <a:lnTo>
                    <a:pt x="4816592" y="0"/>
                  </a:lnTo>
                  <a:lnTo>
                    <a:pt x="4816592" y="347041"/>
                  </a:lnTo>
                  <a:lnTo>
                    <a:pt x="0" y="347041"/>
                  </a:lnTo>
                  <a:close/>
                </a:path>
              </a:pathLst>
            </a:custGeom>
            <a:grpFill/>
          </p:spPr>
          <p:txBody>
            <a:bodyPr/>
            <a:lstStyle/>
            <a:p>
              <a:endParaRPr lang="en-PK"/>
            </a:p>
          </p:txBody>
        </p:sp>
        <p:sp>
          <p:nvSpPr>
            <p:cNvPr id="4" name="TextBox 4"/>
            <p:cNvSpPr txBox="1"/>
            <p:nvPr/>
          </p:nvSpPr>
          <p:spPr>
            <a:xfrm>
              <a:off x="0" y="-57150"/>
              <a:ext cx="4816593" cy="404191"/>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5" name="Group 5"/>
          <p:cNvGrpSpPr/>
          <p:nvPr/>
        </p:nvGrpSpPr>
        <p:grpSpPr>
          <a:xfrm>
            <a:off x="2139824" y="0"/>
            <a:ext cx="7558393" cy="1214997"/>
            <a:chOff x="0" y="0"/>
            <a:chExt cx="2986032" cy="479999"/>
          </a:xfrm>
          <a:solidFill>
            <a:srgbClr val="600000"/>
          </a:solidFill>
        </p:grpSpPr>
        <p:sp>
          <p:nvSpPr>
            <p:cNvPr id="6" name="Freeform 6"/>
            <p:cNvSpPr/>
            <p:nvPr/>
          </p:nvSpPr>
          <p:spPr>
            <a:xfrm>
              <a:off x="0" y="0"/>
              <a:ext cx="2986032" cy="479999"/>
            </a:xfrm>
            <a:custGeom>
              <a:avLst/>
              <a:gdLst/>
              <a:ahLst/>
              <a:cxnLst/>
              <a:rect l="l" t="t" r="r" b="b"/>
              <a:pathLst>
                <a:path w="2986032" h="479999">
                  <a:moveTo>
                    <a:pt x="0" y="0"/>
                  </a:moveTo>
                  <a:lnTo>
                    <a:pt x="2986032" y="0"/>
                  </a:lnTo>
                  <a:lnTo>
                    <a:pt x="2986032" y="479999"/>
                  </a:lnTo>
                  <a:lnTo>
                    <a:pt x="0" y="479999"/>
                  </a:lnTo>
                  <a:close/>
                </a:path>
              </a:pathLst>
            </a:custGeom>
            <a:grpFill/>
            <a:ln w="57150">
              <a:solidFill>
                <a:schemeClr val="bg1"/>
              </a:solidFill>
            </a:ln>
          </p:spPr>
          <p:txBody>
            <a:bodyPr/>
            <a:lstStyle/>
            <a:p>
              <a:endParaRPr lang="en-PK"/>
            </a:p>
          </p:txBody>
        </p:sp>
        <p:sp>
          <p:nvSpPr>
            <p:cNvPr id="7" name="TextBox 7"/>
            <p:cNvSpPr txBox="1"/>
            <p:nvPr/>
          </p:nvSpPr>
          <p:spPr>
            <a:xfrm>
              <a:off x="0" y="-57150"/>
              <a:ext cx="2986032" cy="537149"/>
            </a:xfrm>
            <a:prstGeom prst="rect">
              <a:avLst/>
            </a:prstGeom>
            <a:grpFill/>
            <a:ln w="57150">
              <a:solidFill>
                <a:schemeClr val="bg1"/>
              </a:solidFill>
            </a:ln>
          </p:spPr>
          <p:txBody>
            <a:bodyPr lIns="33867" tIns="33867" rIns="33867" bIns="33867" rtlCol="0" anchor="ctr"/>
            <a:lstStyle/>
            <a:p>
              <a:pPr algn="ctr" defTabSz="609660">
                <a:lnSpc>
                  <a:spcPts val="1773"/>
                </a:lnSpc>
              </a:pPr>
              <a:endParaRPr sz="1200">
                <a:solidFill>
                  <a:schemeClr val="bg1"/>
                </a:solidFill>
                <a:latin typeface="Calibri"/>
              </a:endParaRPr>
            </a:p>
          </p:txBody>
        </p:sp>
      </p:grpSp>
      <p:sp>
        <p:nvSpPr>
          <p:cNvPr id="8" name="TextBox 8"/>
          <p:cNvSpPr txBox="1"/>
          <p:nvPr/>
        </p:nvSpPr>
        <p:spPr>
          <a:xfrm>
            <a:off x="2844424" y="300685"/>
            <a:ext cx="6127701" cy="497380"/>
          </a:xfrm>
          <a:prstGeom prst="rect">
            <a:avLst/>
          </a:prstGeom>
        </p:spPr>
        <p:txBody>
          <a:bodyPr wrap="square" lIns="0" tIns="0" rIns="0" bIns="0" rtlCol="0" anchor="t">
            <a:spAutoFit/>
          </a:bodyPr>
          <a:lstStyle/>
          <a:p>
            <a:pPr algn="ctr" defTabSz="609660">
              <a:lnSpc>
                <a:spcPts val="4180"/>
              </a:lnSpc>
            </a:pPr>
            <a:r>
              <a:rPr lang="en-US" sz="3200" b="1" spc="-121" dirty="0">
                <a:solidFill>
                  <a:schemeClr val="bg1"/>
                </a:solidFill>
                <a:latin typeface="Codec Pro Bold"/>
                <a:ea typeface="Codec Pro Bold"/>
                <a:cs typeface="Codec Pro Bold"/>
                <a:sym typeface="Codec Pro Bold"/>
              </a:rPr>
              <a:t>MEET OUR CEO AND FOUNDER!</a:t>
            </a:r>
          </a:p>
        </p:txBody>
      </p:sp>
      <p:grpSp>
        <p:nvGrpSpPr>
          <p:cNvPr id="9" name="Group 9"/>
          <p:cNvGrpSpPr/>
          <p:nvPr/>
        </p:nvGrpSpPr>
        <p:grpSpPr>
          <a:xfrm>
            <a:off x="495065" y="1463629"/>
            <a:ext cx="3969839" cy="39698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2222"/>
            </a:solidFill>
            <a:ln cap="sq">
              <a:noFill/>
              <a:prstDash val="solid"/>
              <a:miter/>
            </a:ln>
          </p:spPr>
          <p:txBody>
            <a:bodyPr/>
            <a:lstStyle/>
            <a:p>
              <a:endParaRPr lang="en-PK"/>
            </a:p>
          </p:txBody>
        </p:sp>
        <p:sp>
          <p:nvSpPr>
            <p:cNvPr id="11" name="TextBox 11"/>
            <p:cNvSpPr txBox="1"/>
            <p:nvPr/>
          </p:nvSpPr>
          <p:spPr>
            <a:xfrm>
              <a:off x="76200" y="19050"/>
              <a:ext cx="660400" cy="717550"/>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sp>
        <p:nvSpPr>
          <p:cNvPr id="12" name="Freeform 12"/>
          <p:cNvSpPr/>
          <p:nvPr/>
        </p:nvSpPr>
        <p:spPr>
          <a:xfrm>
            <a:off x="672026" y="1618698"/>
            <a:ext cx="3659699" cy="3659699"/>
          </a:xfrm>
          <a:custGeom>
            <a:avLst/>
            <a:gdLst/>
            <a:ahLst/>
            <a:cxnLst/>
            <a:rect l="l" t="t" r="r" b="b"/>
            <a:pathLst>
              <a:path w="5489548" h="5489548">
                <a:moveTo>
                  <a:pt x="0" y="0"/>
                </a:moveTo>
                <a:lnTo>
                  <a:pt x="5489549" y="0"/>
                </a:lnTo>
                <a:lnTo>
                  <a:pt x="5489549" y="5489549"/>
                </a:lnTo>
                <a:lnTo>
                  <a:pt x="0" y="5489549"/>
                </a:lnTo>
                <a:lnTo>
                  <a:pt x="0" y="0"/>
                </a:lnTo>
                <a:close/>
              </a:path>
            </a:pathLst>
          </a:custGeom>
          <a:blipFill>
            <a:blip r:embed="rId2"/>
            <a:stretch>
              <a:fillRect/>
            </a:stretch>
          </a:blipFill>
        </p:spPr>
        <p:txBody>
          <a:bodyPr/>
          <a:lstStyle/>
          <a:p>
            <a:endParaRPr lang="en-PK"/>
          </a:p>
        </p:txBody>
      </p:sp>
      <p:sp>
        <p:nvSpPr>
          <p:cNvPr id="13" name="TextBox 13"/>
          <p:cNvSpPr txBox="1"/>
          <p:nvPr/>
        </p:nvSpPr>
        <p:spPr>
          <a:xfrm>
            <a:off x="4954007" y="1722121"/>
            <a:ext cx="6772361" cy="3847207"/>
          </a:xfrm>
          <a:prstGeom prst="rect">
            <a:avLst/>
          </a:prstGeom>
        </p:spPr>
        <p:txBody>
          <a:bodyPr lIns="0" tIns="0" rIns="0" bIns="0" rtlCol="0" anchor="t">
            <a:spAutoFit/>
          </a:bodyPr>
          <a:lstStyle/>
          <a:p>
            <a:pPr algn="just" defTabSz="609660">
              <a:lnSpc>
                <a:spcPts val="2519"/>
              </a:lnSpc>
              <a:spcBef>
                <a:spcPct val="0"/>
              </a:spcBef>
            </a:pPr>
            <a:r>
              <a:rPr lang="en-US" sz="1799" dirty="0">
                <a:solidFill>
                  <a:srgbClr val="000000"/>
                </a:solidFill>
                <a:latin typeface="Poppins Light"/>
                <a:ea typeface="Poppins Light"/>
                <a:cs typeface="Poppins Light"/>
                <a:sym typeface="Poppins Light"/>
              </a:rPr>
              <a:t>Jayanti Lal Mali, (Jay Mali) one of India's youngest successful entrepreneur, overcame early challenges to build the </a:t>
            </a:r>
            <a:r>
              <a:rPr lang="en-US" sz="1799" dirty="0" err="1">
                <a:solidFill>
                  <a:srgbClr val="000000"/>
                </a:solidFill>
                <a:latin typeface="Poppins Light"/>
                <a:ea typeface="Poppins Light"/>
                <a:cs typeface="Poppins Light"/>
                <a:sym typeface="Poppins Light"/>
              </a:rPr>
              <a:t>GrowIndia</a:t>
            </a:r>
            <a:r>
              <a:rPr lang="en-US" sz="1799" dirty="0">
                <a:solidFill>
                  <a:srgbClr val="000000"/>
                </a:solidFill>
                <a:latin typeface="Poppins Light"/>
                <a:ea typeface="Poppins Light"/>
                <a:cs typeface="Poppins Light"/>
                <a:sym typeface="Poppins Light"/>
              </a:rPr>
              <a:t> Group. With degrees in Commerce, Chartered Accountancy, CPA, MBA in Finance, and PGP in Strategic Management from EMAS Business School, Moscow, he transitioned from an employee in an Indian MNC to a visionary entrepreneur. Under his supervision businesses not only thrived but also set benchmark in their respective industries. Jay has proved via his entrepreneurial activities that it is possible to have a beneficial impact on the world while also attaining phenomenal commercial success. Jay aims to reach Rs. 10,000 crores by 2030, inspiring others with his story of perseverance and strategic acumen.</a:t>
            </a:r>
          </a:p>
        </p:txBody>
      </p:sp>
      <p:sp>
        <p:nvSpPr>
          <p:cNvPr id="14" name="TextBox 14"/>
          <p:cNvSpPr txBox="1"/>
          <p:nvPr/>
        </p:nvSpPr>
        <p:spPr>
          <a:xfrm>
            <a:off x="1422914" y="5452518"/>
            <a:ext cx="2157923" cy="333425"/>
          </a:xfrm>
          <a:prstGeom prst="rect">
            <a:avLst/>
          </a:prstGeom>
        </p:spPr>
        <p:txBody>
          <a:bodyPr lIns="0" tIns="0" rIns="0" bIns="0" rtlCol="0" anchor="t">
            <a:spAutoFit/>
          </a:bodyPr>
          <a:lstStyle/>
          <a:p>
            <a:pPr algn="just" defTabSz="609660">
              <a:lnSpc>
                <a:spcPts val="2613"/>
              </a:lnSpc>
              <a:spcBef>
                <a:spcPct val="0"/>
              </a:spcBef>
            </a:pPr>
            <a:r>
              <a:rPr lang="en-US" sz="1866" b="1">
                <a:solidFill>
                  <a:srgbClr val="000000"/>
                </a:solidFill>
                <a:latin typeface="Poppins Bold"/>
                <a:ea typeface="Poppins Bold"/>
                <a:cs typeface="Poppins Bold"/>
                <a:sym typeface="Poppins Bold"/>
              </a:rPr>
              <a:t>JAYANTI LAL MALI</a:t>
            </a:r>
          </a:p>
        </p:txBody>
      </p:sp>
      <p:sp>
        <p:nvSpPr>
          <p:cNvPr id="15" name="TextBox 15"/>
          <p:cNvSpPr txBox="1"/>
          <p:nvPr/>
        </p:nvSpPr>
        <p:spPr>
          <a:xfrm>
            <a:off x="680136" y="5811455"/>
            <a:ext cx="3599697" cy="666849"/>
          </a:xfrm>
          <a:prstGeom prst="rect">
            <a:avLst/>
          </a:prstGeom>
        </p:spPr>
        <p:txBody>
          <a:bodyPr lIns="0" tIns="0" rIns="0" bIns="0" rtlCol="0" anchor="t">
            <a:spAutoFit/>
          </a:bodyPr>
          <a:lstStyle/>
          <a:p>
            <a:pPr algn="ctr" defTabSz="609660">
              <a:lnSpc>
                <a:spcPts val="2613"/>
              </a:lnSpc>
            </a:pPr>
            <a:r>
              <a:rPr lang="en-US" sz="1866">
                <a:solidFill>
                  <a:srgbClr val="000000"/>
                </a:solidFill>
                <a:latin typeface="Poppins"/>
                <a:ea typeface="Poppins"/>
                <a:cs typeface="Poppins"/>
                <a:sym typeface="Poppins"/>
              </a:rPr>
              <a:t>Founder and CEO of </a:t>
            </a:r>
          </a:p>
          <a:p>
            <a:pPr algn="ctr" defTabSz="609660">
              <a:lnSpc>
                <a:spcPts val="2613"/>
              </a:lnSpc>
              <a:spcBef>
                <a:spcPct val="0"/>
              </a:spcBef>
            </a:pPr>
            <a:r>
              <a:rPr lang="en-US" sz="1866">
                <a:solidFill>
                  <a:srgbClr val="000000"/>
                </a:solidFill>
                <a:latin typeface="Poppins"/>
                <a:ea typeface="Poppins"/>
                <a:cs typeface="Poppins"/>
                <a:sym typeface="Poppins"/>
              </a:rPr>
              <a:t>GrowIndia group</a:t>
            </a:r>
          </a:p>
        </p:txBody>
      </p:sp>
      <p:grpSp>
        <p:nvGrpSpPr>
          <p:cNvPr id="16" name="Group 16"/>
          <p:cNvGrpSpPr/>
          <p:nvPr/>
        </p:nvGrpSpPr>
        <p:grpSpPr>
          <a:xfrm>
            <a:off x="0" y="0"/>
            <a:ext cx="336238" cy="4577908"/>
            <a:chOff x="0" y="0"/>
            <a:chExt cx="132835" cy="1751407"/>
          </a:xfrm>
          <a:solidFill>
            <a:srgbClr val="600000"/>
          </a:solidFill>
        </p:grpSpPr>
        <p:sp>
          <p:nvSpPr>
            <p:cNvPr id="17" name="Freeform 17"/>
            <p:cNvSpPr/>
            <p:nvPr/>
          </p:nvSpPr>
          <p:spPr>
            <a:xfrm>
              <a:off x="0" y="0"/>
              <a:ext cx="132835" cy="1751406"/>
            </a:xfrm>
            <a:custGeom>
              <a:avLst/>
              <a:gdLst/>
              <a:ahLst/>
              <a:cxnLst/>
              <a:rect l="l" t="t" r="r" b="b"/>
              <a:pathLst>
                <a:path w="132835" h="1751406">
                  <a:moveTo>
                    <a:pt x="0" y="0"/>
                  </a:moveTo>
                  <a:lnTo>
                    <a:pt x="132835" y="0"/>
                  </a:lnTo>
                  <a:lnTo>
                    <a:pt x="132835" y="1751406"/>
                  </a:lnTo>
                  <a:lnTo>
                    <a:pt x="0" y="1751406"/>
                  </a:lnTo>
                  <a:close/>
                </a:path>
              </a:pathLst>
            </a:custGeom>
            <a:grpFill/>
          </p:spPr>
          <p:txBody>
            <a:bodyPr/>
            <a:lstStyle/>
            <a:p>
              <a:endParaRPr lang="en-PK"/>
            </a:p>
          </p:txBody>
        </p:sp>
        <p:sp>
          <p:nvSpPr>
            <p:cNvPr id="18" name="TextBox 18"/>
            <p:cNvSpPr txBox="1"/>
            <p:nvPr/>
          </p:nvSpPr>
          <p:spPr>
            <a:xfrm>
              <a:off x="0" y="-57150"/>
              <a:ext cx="132835" cy="180855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19" name="Group 19"/>
          <p:cNvGrpSpPr/>
          <p:nvPr/>
        </p:nvGrpSpPr>
        <p:grpSpPr>
          <a:xfrm>
            <a:off x="1" y="4433248"/>
            <a:ext cx="336237" cy="2424752"/>
            <a:chOff x="0" y="0"/>
            <a:chExt cx="132835" cy="957927"/>
          </a:xfrm>
          <a:solidFill>
            <a:srgbClr val="600000"/>
          </a:solidFill>
        </p:grpSpPr>
        <p:sp>
          <p:nvSpPr>
            <p:cNvPr id="20" name="Freeform 20"/>
            <p:cNvSpPr/>
            <p:nvPr/>
          </p:nvSpPr>
          <p:spPr>
            <a:xfrm>
              <a:off x="0" y="0"/>
              <a:ext cx="132835" cy="957927"/>
            </a:xfrm>
            <a:custGeom>
              <a:avLst/>
              <a:gdLst/>
              <a:ahLst/>
              <a:cxnLst/>
              <a:rect l="l" t="t" r="r" b="b"/>
              <a:pathLst>
                <a:path w="132835" h="957927">
                  <a:moveTo>
                    <a:pt x="0" y="0"/>
                  </a:moveTo>
                  <a:lnTo>
                    <a:pt x="132835" y="0"/>
                  </a:lnTo>
                  <a:lnTo>
                    <a:pt x="132835" y="957927"/>
                  </a:lnTo>
                  <a:lnTo>
                    <a:pt x="0" y="957927"/>
                  </a:lnTo>
                  <a:close/>
                </a:path>
              </a:pathLst>
            </a:custGeom>
            <a:grpFill/>
          </p:spPr>
          <p:txBody>
            <a:bodyPr/>
            <a:lstStyle/>
            <a:p>
              <a:endParaRPr lang="en-PK"/>
            </a:p>
          </p:txBody>
        </p:sp>
        <p:sp>
          <p:nvSpPr>
            <p:cNvPr id="21" name="TextBox 21"/>
            <p:cNvSpPr txBox="1"/>
            <p:nvPr/>
          </p:nvSpPr>
          <p:spPr>
            <a:xfrm>
              <a:off x="0" y="-57150"/>
              <a:ext cx="132835" cy="101507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pic>
        <p:nvPicPr>
          <p:cNvPr id="23" name="object 22"/>
          <p:cNvPicPr/>
          <p:nvPr/>
        </p:nvPicPr>
        <p:blipFill>
          <a:blip r:embed="rId3" cstate="print"/>
          <a:stretch>
            <a:fillRect/>
          </a:stretch>
        </p:blipFill>
        <p:spPr>
          <a:xfrm>
            <a:off x="9572433" y="25150"/>
            <a:ext cx="2361757" cy="707839"/>
          </a:xfrm>
          <a:prstGeom prst="rect">
            <a:avLst/>
          </a:prstGeom>
        </p:spPr>
      </p:pic>
    </p:spTree>
    <p:extLst>
      <p:ext uri="{BB962C8B-B14F-4D97-AF65-F5344CB8AC3E}">
        <p14:creationId xmlns:p14="http://schemas.microsoft.com/office/powerpoint/2010/main" val="2697770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97486" y="1321814"/>
            <a:ext cx="5094513" cy="5581905"/>
            <a:chOff x="9995916" y="1982720"/>
            <a:chExt cx="8292084" cy="8372858"/>
          </a:xfrm>
        </p:grpSpPr>
        <p:pic>
          <p:nvPicPr>
            <p:cNvPr id="3" name="object 3"/>
            <p:cNvPicPr/>
            <p:nvPr/>
          </p:nvPicPr>
          <p:blipFill>
            <a:blip r:embed="rId2" cstate="print"/>
            <a:stretch>
              <a:fillRect/>
            </a:stretch>
          </p:blipFill>
          <p:spPr>
            <a:xfrm>
              <a:off x="10629900" y="1982720"/>
              <a:ext cx="7658100" cy="8304279"/>
            </a:xfrm>
            <a:prstGeom prst="rect">
              <a:avLst/>
            </a:prstGeom>
          </p:spPr>
        </p:pic>
        <p:pic>
          <p:nvPicPr>
            <p:cNvPr id="4" name="object 4"/>
            <p:cNvPicPr/>
            <p:nvPr/>
          </p:nvPicPr>
          <p:blipFill>
            <a:blip r:embed="rId3" cstate="print"/>
            <a:stretch>
              <a:fillRect/>
            </a:stretch>
          </p:blipFill>
          <p:spPr>
            <a:xfrm>
              <a:off x="9995916" y="2339339"/>
              <a:ext cx="8115299" cy="7165848"/>
            </a:xfrm>
            <a:prstGeom prst="rect">
              <a:avLst/>
            </a:prstGeom>
          </p:spPr>
        </p:pic>
        <p:pic>
          <p:nvPicPr>
            <p:cNvPr id="6" name="object 6"/>
            <p:cNvPicPr/>
            <p:nvPr/>
          </p:nvPicPr>
          <p:blipFill>
            <a:blip r:embed="rId4" cstate="print"/>
            <a:stretch>
              <a:fillRect/>
            </a:stretch>
          </p:blipFill>
          <p:spPr>
            <a:xfrm>
              <a:off x="15878336" y="9666514"/>
              <a:ext cx="2327748" cy="689064"/>
            </a:xfrm>
            <a:prstGeom prst="rect">
              <a:avLst/>
            </a:prstGeom>
          </p:spPr>
        </p:pic>
      </p:grpSp>
      <p:sp>
        <p:nvSpPr>
          <p:cNvPr id="7" name="object 7"/>
          <p:cNvSpPr txBox="1">
            <a:spLocks noGrp="1"/>
          </p:cNvSpPr>
          <p:nvPr>
            <p:ph type="title"/>
          </p:nvPr>
        </p:nvSpPr>
        <p:spPr>
          <a:xfrm>
            <a:off x="304800" y="397683"/>
            <a:ext cx="10805412" cy="617947"/>
          </a:xfrm>
          <a:prstGeom prst="rect">
            <a:avLst/>
          </a:prstGeom>
        </p:spPr>
        <p:txBody>
          <a:bodyPr vert="horz" wrap="square" lIns="0" tIns="8467" rIns="0" bIns="0" rtlCol="0" anchor="t">
            <a:spAutoFit/>
          </a:bodyPr>
          <a:lstStyle/>
          <a:p>
            <a:pPr marL="8467">
              <a:spcBef>
                <a:spcPts val="67"/>
              </a:spcBef>
            </a:pPr>
            <a:r>
              <a:rPr b="1" spc="-7" dirty="0">
                <a:solidFill>
                  <a:srgbClr val="222964"/>
                </a:solidFill>
                <a:latin typeface="Arial"/>
                <a:cs typeface="Arial"/>
              </a:rPr>
              <a:t>I</a:t>
            </a:r>
            <a:r>
              <a:rPr sz="3200" b="1" spc="-7" dirty="0">
                <a:solidFill>
                  <a:srgbClr val="222964"/>
                </a:solidFill>
                <a:latin typeface="Arial"/>
                <a:cs typeface="Arial"/>
              </a:rPr>
              <a:t>NTRODUCING</a:t>
            </a:r>
            <a:r>
              <a:rPr b="1" spc="-7" dirty="0">
                <a:solidFill>
                  <a:srgbClr val="222964"/>
                </a:solidFill>
                <a:latin typeface="Arial"/>
                <a:cs typeface="Arial"/>
              </a:rPr>
              <a:t>:</a:t>
            </a:r>
            <a:r>
              <a:rPr b="1" spc="447" dirty="0">
                <a:solidFill>
                  <a:srgbClr val="222964"/>
                </a:solidFill>
                <a:latin typeface="Arial"/>
                <a:cs typeface="Arial"/>
              </a:rPr>
              <a:t> </a:t>
            </a:r>
            <a:r>
              <a:rPr lang="en-US" sz="3200" b="1" spc="3" dirty="0">
                <a:solidFill>
                  <a:srgbClr val="001F5F"/>
                </a:solidFill>
                <a:latin typeface="Microsoft Sans Serif"/>
                <a:cs typeface="Microsoft Sans Serif"/>
              </a:rPr>
              <a:t>GROWEST E-AUCTIONEERS LIMITED</a:t>
            </a:r>
            <a:endParaRPr sz="3200" b="1" dirty="0">
              <a:latin typeface="Microsoft Sans Serif"/>
              <a:cs typeface="Microsoft Sans Serif"/>
            </a:endParaRPr>
          </a:p>
        </p:txBody>
      </p:sp>
      <p:sp>
        <p:nvSpPr>
          <p:cNvPr id="8" name="object 8"/>
          <p:cNvSpPr txBox="1"/>
          <p:nvPr/>
        </p:nvSpPr>
        <p:spPr>
          <a:xfrm>
            <a:off x="304800" y="1227865"/>
            <a:ext cx="6684072" cy="5234766"/>
          </a:xfrm>
          <a:prstGeom prst="rect">
            <a:avLst/>
          </a:prstGeom>
        </p:spPr>
        <p:txBody>
          <a:bodyPr vert="horz" wrap="square" lIns="0" tIns="7620" rIns="0" bIns="0" rtlCol="0">
            <a:spAutoFit/>
          </a:bodyPr>
          <a:lstStyle/>
          <a:p>
            <a:pPr lvl="0" algn="just" defTabSz="914400" eaLnBrk="0" fontAlgn="base" hangingPunct="0">
              <a:spcBef>
                <a:spcPct val="0"/>
              </a:spcBef>
              <a:spcAft>
                <a:spcPct val="0"/>
              </a:spcAft>
            </a:pPr>
            <a:r>
              <a:rPr lang="en-US" altLang="en-US" sz="1400" dirty="0">
                <a:latin typeface="Arial" panose="020B0604020202020204" pitchFamily="34" charset="0"/>
                <a:cs typeface="Arial" panose="020B0604020202020204" pitchFamily="34" charset="0"/>
              </a:rPr>
              <a:t>GROWEST E-AUCTIONEERS LIMITED is the renowned leader in the plastic recycling industry and the fastest growing organization, specializing in high-quality plastic granules for various sectors, including packaging, automotive, furniture, pipes, and construction. With a cutting-edge manufacturing facility and a team of skilled professionals, we deliver products that uphold the highest standards of quality and sustainability. Our commitment to eco-friendly practices and recyclable materials reflects our dedication to addressing global challenges posed by plastic waste, ensuring minimal waste and maximum value. At the heart of our operations is a passion for innovation, excellence, and customer satisfaction. We prioritize personalized client solutions, offering precision and trust in every interaction. As the demand for plastic granules grows, we continue to lead the way by integrating advanced technologies, focusing on sustainability, and maintaining a client-oriented approach. </a:t>
            </a:r>
          </a:p>
          <a:p>
            <a:pPr lvl="0" algn="just" defTabSz="914400" eaLnBrk="0" fontAlgn="base" hangingPunct="0">
              <a:spcBef>
                <a:spcPct val="0"/>
              </a:spcBef>
              <a:spcAft>
                <a:spcPct val="0"/>
              </a:spcAft>
            </a:pPr>
            <a:endParaRPr lang="en-US" sz="1400" b="1" spc="-97" dirty="0">
              <a:latin typeface="Arial" panose="020B0604020202020204" pitchFamily="34" charset="0"/>
              <a:cs typeface="Arial" panose="020B0604020202020204" pitchFamily="34" charset="0"/>
            </a:endParaRPr>
          </a:p>
          <a:p>
            <a:pPr lvl="0" algn="just" defTabSz="914400" eaLnBrk="0" fontAlgn="base" hangingPunct="0">
              <a:spcBef>
                <a:spcPct val="0"/>
              </a:spcBef>
              <a:spcAft>
                <a:spcPct val="0"/>
              </a:spcAft>
            </a:pPr>
            <a:r>
              <a:rPr b="1" spc="-97" dirty="0">
                <a:latin typeface="Arial"/>
                <a:cs typeface="Arial"/>
              </a:rPr>
              <a:t>Vision:</a:t>
            </a:r>
            <a:endParaRPr dirty="0">
              <a:latin typeface="Arial"/>
              <a:cs typeface="Arial"/>
            </a:endParaRPr>
          </a:p>
          <a:p>
            <a:pPr marL="8467" marR="129546" algn="just" defTabSz="609630">
              <a:spcBef>
                <a:spcPts val="180"/>
              </a:spcBef>
            </a:pPr>
            <a:r>
              <a:rPr lang="en-US" sz="1400" dirty="0">
                <a:latin typeface="Arial MT"/>
                <a:cs typeface="Arial MT"/>
              </a:rPr>
              <a:t>To revolutionize the plastic industry through innovative, technology-driven manufacturing solutions, creating value and fostering sustainable growth for businesses globally.</a:t>
            </a:r>
          </a:p>
          <a:p>
            <a:pPr marL="8467" marR="129546" algn="just" defTabSz="609630">
              <a:spcBef>
                <a:spcPts val="180"/>
              </a:spcBef>
            </a:pPr>
            <a:endParaRPr sz="1200" dirty="0">
              <a:latin typeface="Arial MT"/>
              <a:cs typeface="Arial MT"/>
            </a:endParaRPr>
          </a:p>
          <a:p>
            <a:pPr marL="8467" algn="just" defTabSz="609630"/>
            <a:r>
              <a:rPr b="1" spc="-93" dirty="0">
                <a:latin typeface="Arial"/>
                <a:cs typeface="Arial"/>
              </a:rPr>
              <a:t>Mission:</a:t>
            </a:r>
            <a:endParaRPr dirty="0">
              <a:latin typeface="Arial"/>
              <a:cs typeface="Arial"/>
            </a:endParaRPr>
          </a:p>
          <a:p>
            <a:pPr marL="8467" algn="just" defTabSz="609630">
              <a:spcBef>
                <a:spcPts val="1017"/>
              </a:spcBef>
            </a:pPr>
            <a:r>
              <a:rPr lang="en-US" sz="1400" dirty="0">
                <a:latin typeface="Arial MT"/>
                <a:cs typeface="Arial MT"/>
              </a:rPr>
              <a:t>Our mission is to leverage cutting-edge manufacturing technologies to drive innovation in plastic granules production, unlocking new opportunities and ensuring high-quality, efficient, and transparent processes for businesses and customers alike.</a:t>
            </a:r>
          </a:p>
        </p:txBody>
      </p:sp>
    </p:spTree>
    <p:extLst>
      <p:ext uri="{BB962C8B-B14F-4D97-AF65-F5344CB8AC3E}">
        <p14:creationId xmlns:p14="http://schemas.microsoft.com/office/powerpoint/2010/main" val="2586124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64AFC-0C43-2861-4DF6-F2A5ABACBE0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72128D4-0B2E-F724-5F5E-F12CB94CD22C}"/>
              </a:ext>
            </a:extLst>
          </p:cNvPr>
          <p:cNvGrpSpPr/>
          <p:nvPr/>
        </p:nvGrpSpPr>
        <p:grpSpPr>
          <a:xfrm>
            <a:off x="0" y="2"/>
            <a:ext cx="12192000" cy="878447"/>
            <a:chOff x="0" y="0"/>
            <a:chExt cx="4816593" cy="347041"/>
          </a:xfrm>
          <a:solidFill>
            <a:srgbClr val="600000"/>
          </a:solidFill>
        </p:grpSpPr>
        <p:sp>
          <p:nvSpPr>
            <p:cNvPr id="3" name="Freeform 3">
              <a:extLst>
                <a:ext uri="{FF2B5EF4-FFF2-40B4-BE49-F238E27FC236}">
                  <a16:creationId xmlns:a16="http://schemas.microsoft.com/office/drawing/2014/main" id="{28A0B19E-2463-702E-4922-14FDBDEFC944}"/>
                </a:ext>
              </a:extLst>
            </p:cNvPr>
            <p:cNvSpPr/>
            <p:nvPr/>
          </p:nvSpPr>
          <p:spPr>
            <a:xfrm>
              <a:off x="0" y="0"/>
              <a:ext cx="4816592" cy="347041"/>
            </a:xfrm>
            <a:custGeom>
              <a:avLst/>
              <a:gdLst/>
              <a:ahLst/>
              <a:cxnLst/>
              <a:rect l="l" t="t" r="r" b="b"/>
              <a:pathLst>
                <a:path w="4816592" h="347041">
                  <a:moveTo>
                    <a:pt x="0" y="0"/>
                  </a:moveTo>
                  <a:lnTo>
                    <a:pt x="4816592" y="0"/>
                  </a:lnTo>
                  <a:lnTo>
                    <a:pt x="4816592" y="347041"/>
                  </a:lnTo>
                  <a:lnTo>
                    <a:pt x="0" y="347041"/>
                  </a:lnTo>
                  <a:close/>
                </a:path>
              </a:pathLst>
            </a:custGeom>
            <a:grpFill/>
          </p:spPr>
          <p:txBody>
            <a:bodyPr/>
            <a:lstStyle/>
            <a:p>
              <a:endParaRPr lang="en-PK"/>
            </a:p>
          </p:txBody>
        </p:sp>
        <p:sp>
          <p:nvSpPr>
            <p:cNvPr id="4" name="TextBox 4">
              <a:extLst>
                <a:ext uri="{FF2B5EF4-FFF2-40B4-BE49-F238E27FC236}">
                  <a16:creationId xmlns:a16="http://schemas.microsoft.com/office/drawing/2014/main" id="{E3199E39-77A2-60D4-FEEC-F43111C8902E}"/>
                </a:ext>
              </a:extLst>
            </p:cNvPr>
            <p:cNvSpPr txBox="1"/>
            <p:nvPr/>
          </p:nvSpPr>
          <p:spPr>
            <a:xfrm>
              <a:off x="0" y="-57150"/>
              <a:ext cx="4816593" cy="404191"/>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5" name="Group 5">
            <a:extLst>
              <a:ext uri="{FF2B5EF4-FFF2-40B4-BE49-F238E27FC236}">
                <a16:creationId xmlns:a16="http://schemas.microsoft.com/office/drawing/2014/main" id="{55B20780-315E-7B84-43D9-37255DA29354}"/>
              </a:ext>
            </a:extLst>
          </p:cNvPr>
          <p:cNvGrpSpPr/>
          <p:nvPr/>
        </p:nvGrpSpPr>
        <p:grpSpPr>
          <a:xfrm>
            <a:off x="2139824" y="0"/>
            <a:ext cx="7558393" cy="1214997"/>
            <a:chOff x="0" y="0"/>
            <a:chExt cx="2986032" cy="479999"/>
          </a:xfrm>
          <a:solidFill>
            <a:srgbClr val="600000"/>
          </a:solidFill>
        </p:grpSpPr>
        <p:sp>
          <p:nvSpPr>
            <p:cNvPr id="6" name="Freeform 6">
              <a:extLst>
                <a:ext uri="{FF2B5EF4-FFF2-40B4-BE49-F238E27FC236}">
                  <a16:creationId xmlns:a16="http://schemas.microsoft.com/office/drawing/2014/main" id="{2E4D5F17-8CC4-678A-7984-9FEBEEACCE79}"/>
                </a:ext>
              </a:extLst>
            </p:cNvPr>
            <p:cNvSpPr/>
            <p:nvPr/>
          </p:nvSpPr>
          <p:spPr>
            <a:xfrm>
              <a:off x="0" y="0"/>
              <a:ext cx="2986032" cy="479999"/>
            </a:xfrm>
            <a:custGeom>
              <a:avLst/>
              <a:gdLst/>
              <a:ahLst/>
              <a:cxnLst/>
              <a:rect l="l" t="t" r="r" b="b"/>
              <a:pathLst>
                <a:path w="2986032" h="479999">
                  <a:moveTo>
                    <a:pt x="0" y="0"/>
                  </a:moveTo>
                  <a:lnTo>
                    <a:pt x="2986032" y="0"/>
                  </a:lnTo>
                  <a:lnTo>
                    <a:pt x="2986032" y="479999"/>
                  </a:lnTo>
                  <a:lnTo>
                    <a:pt x="0" y="479999"/>
                  </a:lnTo>
                  <a:close/>
                </a:path>
              </a:pathLst>
            </a:custGeom>
            <a:grpFill/>
            <a:ln w="57150">
              <a:solidFill>
                <a:schemeClr val="bg1"/>
              </a:solidFill>
            </a:ln>
          </p:spPr>
          <p:txBody>
            <a:bodyPr/>
            <a:lstStyle/>
            <a:p>
              <a:endParaRPr lang="en-PK"/>
            </a:p>
          </p:txBody>
        </p:sp>
        <p:sp>
          <p:nvSpPr>
            <p:cNvPr id="7" name="TextBox 7">
              <a:extLst>
                <a:ext uri="{FF2B5EF4-FFF2-40B4-BE49-F238E27FC236}">
                  <a16:creationId xmlns:a16="http://schemas.microsoft.com/office/drawing/2014/main" id="{0A2F81FD-0BFE-17CF-E24D-80191F67C089}"/>
                </a:ext>
              </a:extLst>
            </p:cNvPr>
            <p:cNvSpPr txBox="1"/>
            <p:nvPr/>
          </p:nvSpPr>
          <p:spPr>
            <a:xfrm>
              <a:off x="0" y="-57150"/>
              <a:ext cx="2986032" cy="537149"/>
            </a:xfrm>
            <a:prstGeom prst="rect">
              <a:avLst/>
            </a:prstGeom>
            <a:grpFill/>
            <a:ln w="57150">
              <a:solidFill>
                <a:schemeClr val="bg1"/>
              </a:solidFill>
            </a:ln>
          </p:spPr>
          <p:txBody>
            <a:bodyPr lIns="33867" tIns="33867" rIns="33867" bIns="33867" rtlCol="0" anchor="ctr"/>
            <a:lstStyle/>
            <a:p>
              <a:pPr algn="ctr" defTabSz="609660">
                <a:lnSpc>
                  <a:spcPts val="1773"/>
                </a:lnSpc>
              </a:pPr>
              <a:endParaRPr sz="1200">
                <a:solidFill>
                  <a:schemeClr val="bg1"/>
                </a:solidFill>
                <a:latin typeface="Calibri"/>
              </a:endParaRPr>
            </a:p>
          </p:txBody>
        </p:sp>
      </p:grpSp>
      <p:grpSp>
        <p:nvGrpSpPr>
          <p:cNvPr id="9" name="Group 9">
            <a:extLst>
              <a:ext uri="{FF2B5EF4-FFF2-40B4-BE49-F238E27FC236}">
                <a16:creationId xmlns:a16="http://schemas.microsoft.com/office/drawing/2014/main" id="{3EF0C6B5-F7BE-0642-BD91-C927D3EDF5E6}"/>
              </a:ext>
            </a:extLst>
          </p:cNvPr>
          <p:cNvGrpSpPr/>
          <p:nvPr/>
        </p:nvGrpSpPr>
        <p:grpSpPr>
          <a:xfrm>
            <a:off x="495065" y="1463629"/>
            <a:ext cx="3969839" cy="3969839"/>
            <a:chOff x="0" y="0"/>
            <a:chExt cx="812800" cy="812800"/>
          </a:xfrm>
        </p:grpSpPr>
        <p:sp>
          <p:nvSpPr>
            <p:cNvPr id="10" name="Freeform 10">
              <a:extLst>
                <a:ext uri="{FF2B5EF4-FFF2-40B4-BE49-F238E27FC236}">
                  <a16:creationId xmlns:a16="http://schemas.microsoft.com/office/drawing/2014/main" id="{91BC4A0D-0570-15C0-3684-BF59795378B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2222"/>
            </a:solidFill>
            <a:ln cap="sq">
              <a:noFill/>
              <a:prstDash val="solid"/>
              <a:miter/>
            </a:ln>
          </p:spPr>
          <p:txBody>
            <a:bodyPr/>
            <a:lstStyle/>
            <a:p>
              <a:endParaRPr lang="en-PK"/>
            </a:p>
          </p:txBody>
        </p:sp>
        <p:sp>
          <p:nvSpPr>
            <p:cNvPr id="11" name="TextBox 11">
              <a:extLst>
                <a:ext uri="{FF2B5EF4-FFF2-40B4-BE49-F238E27FC236}">
                  <a16:creationId xmlns:a16="http://schemas.microsoft.com/office/drawing/2014/main" id="{54E6A132-3CE1-D43F-5647-C52118D20C1A}"/>
                </a:ext>
              </a:extLst>
            </p:cNvPr>
            <p:cNvSpPr txBox="1"/>
            <p:nvPr/>
          </p:nvSpPr>
          <p:spPr>
            <a:xfrm>
              <a:off x="76200" y="19050"/>
              <a:ext cx="660400" cy="717550"/>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sp>
        <p:nvSpPr>
          <p:cNvPr id="13" name="TextBox 13">
            <a:extLst>
              <a:ext uri="{FF2B5EF4-FFF2-40B4-BE49-F238E27FC236}">
                <a16:creationId xmlns:a16="http://schemas.microsoft.com/office/drawing/2014/main" id="{ABADE9DC-B5FD-A39B-D173-161325D13A0A}"/>
              </a:ext>
            </a:extLst>
          </p:cNvPr>
          <p:cNvSpPr txBox="1"/>
          <p:nvPr/>
        </p:nvSpPr>
        <p:spPr>
          <a:xfrm>
            <a:off x="4924574" y="2288952"/>
            <a:ext cx="6772361" cy="3838871"/>
          </a:xfrm>
          <a:prstGeom prst="rect">
            <a:avLst/>
          </a:prstGeom>
        </p:spPr>
        <p:txBody>
          <a:bodyPr lIns="0" tIns="0" rIns="0" bIns="0" rtlCol="0" anchor="t">
            <a:spAutoFit/>
          </a:bodyPr>
          <a:lstStyle/>
          <a:p>
            <a:pPr algn="just" defTabSz="609660">
              <a:lnSpc>
                <a:spcPts val="2519"/>
              </a:lnSpc>
              <a:spcBef>
                <a:spcPct val="0"/>
              </a:spcBef>
            </a:pPr>
            <a:r>
              <a:rPr lang="en-US" sz="2000" dirty="0">
                <a:solidFill>
                  <a:srgbClr val="000000"/>
                </a:solidFill>
                <a:latin typeface="Poppins Light"/>
                <a:ea typeface="Poppins Light"/>
                <a:cs typeface="Poppins Light"/>
                <a:sym typeface="Poppins Light"/>
              </a:rPr>
              <a:t>Shailesh, an Executive Director at GROWEST E-AUCTIONEERS LIMITED, manages overall factory operations, quality checks, product planning, and production processes. His strategic approach ensures seamless coordination between planning and execution, meeting operational requirements efficiently.</a:t>
            </a:r>
          </a:p>
          <a:p>
            <a:pPr algn="just" defTabSz="609660">
              <a:lnSpc>
                <a:spcPts val="2519"/>
              </a:lnSpc>
              <a:spcBef>
                <a:spcPct val="0"/>
              </a:spcBef>
            </a:pPr>
            <a:endParaRPr lang="en-US" sz="2000" dirty="0">
              <a:solidFill>
                <a:srgbClr val="000000"/>
              </a:solidFill>
              <a:latin typeface="Poppins Light"/>
              <a:ea typeface="Poppins Light"/>
              <a:cs typeface="Poppins Light"/>
              <a:sym typeface="Poppins Light"/>
            </a:endParaRPr>
          </a:p>
          <a:p>
            <a:pPr algn="just" defTabSz="609660">
              <a:lnSpc>
                <a:spcPts val="2519"/>
              </a:lnSpc>
              <a:spcBef>
                <a:spcPct val="0"/>
              </a:spcBef>
            </a:pPr>
            <a:r>
              <a:rPr lang="en-US" sz="2000" dirty="0">
                <a:solidFill>
                  <a:srgbClr val="000000"/>
                </a:solidFill>
                <a:latin typeface="Poppins Light"/>
                <a:ea typeface="Poppins Light"/>
                <a:cs typeface="Poppins Light"/>
                <a:sym typeface="Poppins Light"/>
              </a:rPr>
              <a:t> With a commitment to operational excellence, Shailesh plays a key role in maintaining production standards and ensuring timely delivery of high-quality products.</a:t>
            </a:r>
          </a:p>
        </p:txBody>
      </p:sp>
      <p:sp>
        <p:nvSpPr>
          <p:cNvPr id="14" name="TextBox 14">
            <a:extLst>
              <a:ext uri="{FF2B5EF4-FFF2-40B4-BE49-F238E27FC236}">
                <a16:creationId xmlns:a16="http://schemas.microsoft.com/office/drawing/2014/main" id="{F1BB9780-37F3-80FD-C84C-3B6008211B92}"/>
              </a:ext>
            </a:extLst>
          </p:cNvPr>
          <p:cNvSpPr txBox="1"/>
          <p:nvPr/>
        </p:nvSpPr>
        <p:spPr>
          <a:xfrm>
            <a:off x="1422914" y="5452518"/>
            <a:ext cx="2376354" cy="637995"/>
          </a:xfrm>
          <a:prstGeom prst="rect">
            <a:avLst/>
          </a:prstGeom>
        </p:spPr>
        <p:txBody>
          <a:bodyPr wrap="square" lIns="0" tIns="0" rIns="0" bIns="0" rtlCol="0" anchor="t">
            <a:spAutoFit/>
          </a:bodyPr>
          <a:lstStyle/>
          <a:p>
            <a:pPr defTabSz="609660">
              <a:lnSpc>
                <a:spcPts val="2613"/>
              </a:lnSpc>
              <a:spcBef>
                <a:spcPct val="0"/>
              </a:spcBef>
            </a:pPr>
            <a:r>
              <a:rPr lang="en-US" sz="1866" b="1" dirty="0">
                <a:solidFill>
                  <a:srgbClr val="000000"/>
                </a:solidFill>
                <a:latin typeface="Poppins Bold"/>
                <a:ea typeface="Poppins Bold"/>
                <a:cs typeface="Poppins Bold"/>
                <a:sym typeface="Poppins Bold"/>
              </a:rPr>
              <a:t>MR. SHAILESH KADAM</a:t>
            </a:r>
          </a:p>
        </p:txBody>
      </p:sp>
      <p:grpSp>
        <p:nvGrpSpPr>
          <p:cNvPr id="16" name="Group 16">
            <a:extLst>
              <a:ext uri="{FF2B5EF4-FFF2-40B4-BE49-F238E27FC236}">
                <a16:creationId xmlns:a16="http://schemas.microsoft.com/office/drawing/2014/main" id="{789058E0-123A-C164-4D03-DDD1563283AA}"/>
              </a:ext>
            </a:extLst>
          </p:cNvPr>
          <p:cNvGrpSpPr/>
          <p:nvPr/>
        </p:nvGrpSpPr>
        <p:grpSpPr>
          <a:xfrm>
            <a:off x="0" y="0"/>
            <a:ext cx="336238" cy="4577908"/>
            <a:chOff x="0" y="0"/>
            <a:chExt cx="132835" cy="1751407"/>
          </a:xfrm>
          <a:solidFill>
            <a:srgbClr val="600000"/>
          </a:solidFill>
        </p:grpSpPr>
        <p:sp>
          <p:nvSpPr>
            <p:cNvPr id="17" name="Freeform 17">
              <a:extLst>
                <a:ext uri="{FF2B5EF4-FFF2-40B4-BE49-F238E27FC236}">
                  <a16:creationId xmlns:a16="http://schemas.microsoft.com/office/drawing/2014/main" id="{97A6D757-DBAA-BCE1-AA95-07A6DBF307FF}"/>
                </a:ext>
              </a:extLst>
            </p:cNvPr>
            <p:cNvSpPr/>
            <p:nvPr/>
          </p:nvSpPr>
          <p:spPr>
            <a:xfrm>
              <a:off x="0" y="0"/>
              <a:ext cx="132835" cy="1751406"/>
            </a:xfrm>
            <a:custGeom>
              <a:avLst/>
              <a:gdLst/>
              <a:ahLst/>
              <a:cxnLst/>
              <a:rect l="l" t="t" r="r" b="b"/>
              <a:pathLst>
                <a:path w="132835" h="1751406">
                  <a:moveTo>
                    <a:pt x="0" y="0"/>
                  </a:moveTo>
                  <a:lnTo>
                    <a:pt x="132835" y="0"/>
                  </a:lnTo>
                  <a:lnTo>
                    <a:pt x="132835" y="1751406"/>
                  </a:lnTo>
                  <a:lnTo>
                    <a:pt x="0" y="1751406"/>
                  </a:lnTo>
                  <a:close/>
                </a:path>
              </a:pathLst>
            </a:custGeom>
            <a:grpFill/>
          </p:spPr>
          <p:txBody>
            <a:bodyPr/>
            <a:lstStyle/>
            <a:p>
              <a:endParaRPr lang="en-PK"/>
            </a:p>
          </p:txBody>
        </p:sp>
        <p:sp>
          <p:nvSpPr>
            <p:cNvPr id="18" name="TextBox 18">
              <a:extLst>
                <a:ext uri="{FF2B5EF4-FFF2-40B4-BE49-F238E27FC236}">
                  <a16:creationId xmlns:a16="http://schemas.microsoft.com/office/drawing/2014/main" id="{AA91D058-B51D-87DC-4C20-DBBC67256738}"/>
                </a:ext>
              </a:extLst>
            </p:cNvPr>
            <p:cNvSpPr txBox="1"/>
            <p:nvPr/>
          </p:nvSpPr>
          <p:spPr>
            <a:xfrm>
              <a:off x="0" y="-57150"/>
              <a:ext cx="132835" cy="180855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19" name="Group 19">
            <a:extLst>
              <a:ext uri="{FF2B5EF4-FFF2-40B4-BE49-F238E27FC236}">
                <a16:creationId xmlns:a16="http://schemas.microsoft.com/office/drawing/2014/main" id="{6764CE2E-E8C2-613A-712B-E502A5E3DB9F}"/>
              </a:ext>
            </a:extLst>
          </p:cNvPr>
          <p:cNvGrpSpPr/>
          <p:nvPr/>
        </p:nvGrpSpPr>
        <p:grpSpPr>
          <a:xfrm>
            <a:off x="1" y="4433248"/>
            <a:ext cx="336237" cy="2424752"/>
            <a:chOff x="0" y="0"/>
            <a:chExt cx="132835" cy="957927"/>
          </a:xfrm>
          <a:solidFill>
            <a:srgbClr val="600000"/>
          </a:solidFill>
        </p:grpSpPr>
        <p:sp>
          <p:nvSpPr>
            <p:cNvPr id="20" name="Freeform 20">
              <a:extLst>
                <a:ext uri="{FF2B5EF4-FFF2-40B4-BE49-F238E27FC236}">
                  <a16:creationId xmlns:a16="http://schemas.microsoft.com/office/drawing/2014/main" id="{CB906138-A9B2-9D2C-9163-BF5BD3A9AAD5}"/>
                </a:ext>
              </a:extLst>
            </p:cNvPr>
            <p:cNvSpPr/>
            <p:nvPr/>
          </p:nvSpPr>
          <p:spPr>
            <a:xfrm>
              <a:off x="0" y="0"/>
              <a:ext cx="132835" cy="957927"/>
            </a:xfrm>
            <a:custGeom>
              <a:avLst/>
              <a:gdLst/>
              <a:ahLst/>
              <a:cxnLst/>
              <a:rect l="l" t="t" r="r" b="b"/>
              <a:pathLst>
                <a:path w="132835" h="957927">
                  <a:moveTo>
                    <a:pt x="0" y="0"/>
                  </a:moveTo>
                  <a:lnTo>
                    <a:pt x="132835" y="0"/>
                  </a:lnTo>
                  <a:lnTo>
                    <a:pt x="132835" y="957927"/>
                  </a:lnTo>
                  <a:lnTo>
                    <a:pt x="0" y="957927"/>
                  </a:lnTo>
                  <a:close/>
                </a:path>
              </a:pathLst>
            </a:custGeom>
            <a:grpFill/>
          </p:spPr>
          <p:txBody>
            <a:bodyPr/>
            <a:lstStyle/>
            <a:p>
              <a:endParaRPr lang="en-PK"/>
            </a:p>
          </p:txBody>
        </p:sp>
        <p:sp>
          <p:nvSpPr>
            <p:cNvPr id="21" name="TextBox 21">
              <a:extLst>
                <a:ext uri="{FF2B5EF4-FFF2-40B4-BE49-F238E27FC236}">
                  <a16:creationId xmlns:a16="http://schemas.microsoft.com/office/drawing/2014/main" id="{7F77527B-498B-00E5-0496-5A056E790B30}"/>
                </a:ext>
              </a:extLst>
            </p:cNvPr>
            <p:cNvSpPr txBox="1"/>
            <p:nvPr/>
          </p:nvSpPr>
          <p:spPr>
            <a:xfrm>
              <a:off x="0" y="-57150"/>
              <a:ext cx="132835" cy="101507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pic>
        <p:nvPicPr>
          <p:cNvPr id="23" name="object 22">
            <a:extLst>
              <a:ext uri="{FF2B5EF4-FFF2-40B4-BE49-F238E27FC236}">
                <a16:creationId xmlns:a16="http://schemas.microsoft.com/office/drawing/2014/main" id="{6BB02F80-E8DD-46BA-DA09-3A12F1CDC573}"/>
              </a:ext>
            </a:extLst>
          </p:cNvPr>
          <p:cNvPicPr/>
          <p:nvPr/>
        </p:nvPicPr>
        <p:blipFill>
          <a:blip r:embed="rId2" cstate="print"/>
          <a:stretch>
            <a:fillRect/>
          </a:stretch>
        </p:blipFill>
        <p:spPr>
          <a:xfrm>
            <a:off x="9572433" y="25150"/>
            <a:ext cx="2361757" cy="707839"/>
          </a:xfrm>
          <a:prstGeom prst="rect">
            <a:avLst/>
          </a:prstGeom>
        </p:spPr>
      </p:pic>
      <p:pic>
        <p:nvPicPr>
          <p:cNvPr id="24" name="Picture 23">
            <a:extLst>
              <a:ext uri="{FF2B5EF4-FFF2-40B4-BE49-F238E27FC236}">
                <a16:creationId xmlns:a16="http://schemas.microsoft.com/office/drawing/2014/main" id="{6FC69DC3-1F10-4F24-7236-CC2C7ABB7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136" y="1652012"/>
            <a:ext cx="3658899" cy="35539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TextBox 8">
            <a:extLst>
              <a:ext uri="{FF2B5EF4-FFF2-40B4-BE49-F238E27FC236}">
                <a16:creationId xmlns:a16="http://schemas.microsoft.com/office/drawing/2014/main" id="{BF657905-4C3B-911E-24B9-2BD3AB6B76DC}"/>
              </a:ext>
            </a:extLst>
          </p:cNvPr>
          <p:cNvSpPr txBox="1"/>
          <p:nvPr/>
        </p:nvSpPr>
        <p:spPr>
          <a:xfrm>
            <a:off x="2844424" y="300685"/>
            <a:ext cx="6127701" cy="512320"/>
          </a:xfrm>
          <a:prstGeom prst="rect">
            <a:avLst/>
          </a:prstGeom>
        </p:spPr>
        <p:txBody>
          <a:bodyPr wrap="square" lIns="0" tIns="0" rIns="0" bIns="0" rtlCol="0" anchor="t">
            <a:spAutoFit/>
          </a:bodyPr>
          <a:lstStyle/>
          <a:p>
            <a:pPr algn="ctr" defTabSz="609660">
              <a:lnSpc>
                <a:spcPts val="4180"/>
              </a:lnSpc>
            </a:pPr>
            <a:r>
              <a:rPr lang="en-US" sz="3200" b="1" spc="-121" dirty="0">
                <a:solidFill>
                  <a:schemeClr val="bg1"/>
                </a:solidFill>
                <a:latin typeface="Codec Pro Bold"/>
                <a:ea typeface="Codec Pro Bold"/>
                <a:cs typeface="Codec Pro Bold"/>
                <a:sym typeface="Codec Pro Bold"/>
              </a:rPr>
              <a:t>OUR LEADING TEAM</a:t>
            </a:r>
          </a:p>
        </p:txBody>
      </p:sp>
    </p:spTree>
    <p:extLst>
      <p:ext uri="{BB962C8B-B14F-4D97-AF65-F5344CB8AC3E}">
        <p14:creationId xmlns:p14="http://schemas.microsoft.com/office/powerpoint/2010/main" val="3241407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2054-0BE4-781D-128C-51F52E243F6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7A7D529-4CCD-1411-7FD2-3F422EF2564D}"/>
              </a:ext>
            </a:extLst>
          </p:cNvPr>
          <p:cNvGrpSpPr/>
          <p:nvPr/>
        </p:nvGrpSpPr>
        <p:grpSpPr>
          <a:xfrm>
            <a:off x="0" y="2"/>
            <a:ext cx="12192000" cy="878447"/>
            <a:chOff x="0" y="0"/>
            <a:chExt cx="4816593" cy="347041"/>
          </a:xfrm>
          <a:solidFill>
            <a:srgbClr val="600000"/>
          </a:solidFill>
        </p:grpSpPr>
        <p:sp>
          <p:nvSpPr>
            <p:cNvPr id="3" name="Freeform 3">
              <a:extLst>
                <a:ext uri="{FF2B5EF4-FFF2-40B4-BE49-F238E27FC236}">
                  <a16:creationId xmlns:a16="http://schemas.microsoft.com/office/drawing/2014/main" id="{68E6B947-D65F-386C-610B-04F68E75AA66}"/>
                </a:ext>
              </a:extLst>
            </p:cNvPr>
            <p:cNvSpPr/>
            <p:nvPr/>
          </p:nvSpPr>
          <p:spPr>
            <a:xfrm>
              <a:off x="0" y="0"/>
              <a:ext cx="4816592" cy="347041"/>
            </a:xfrm>
            <a:custGeom>
              <a:avLst/>
              <a:gdLst/>
              <a:ahLst/>
              <a:cxnLst/>
              <a:rect l="l" t="t" r="r" b="b"/>
              <a:pathLst>
                <a:path w="4816592" h="347041">
                  <a:moveTo>
                    <a:pt x="0" y="0"/>
                  </a:moveTo>
                  <a:lnTo>
                    <a:pt x="4816592" y="0"/>
                  </a:lnTo>
                  <a:lnTo>
                    <a:pt x="4816592" y="347041"/>
                  </a:lnTo>
                  <a:lnTo>
                    <a:pt x="0" y="347041"/>
                  </a:lnTo>
                  <a:close/>
                </a:path>
              </a:pathLst>
            </a:custGeom>
            <a:grpFill/>
          </p:spPr>
          <p:txBody>
            <a:bodyPr/>
            <a:lstStyle/>
            <a:p>
              <a:endParaRPr lang="en-PK"/>
            </a:p>
          </p:txBody>
        </p:sp>
        <p:sp>
          <p:nvSpPr>
            <p:cNvPr id="4" name="TextBox 4">
              <a:extLst>
                <a:ext uri="{FF2B5EF4-FFF2-40B4-BE49-F238E27FC236}">
                  <a16:creationId xmlns:a16="http://schemas.microsoft.com/office/drawing/2014/main" id="{96BB9C90-2EFF-9AAF-62AD-6A4E176CB660}"/>
                </a:ext>
              </a:extLst>
            </p:cNvPr>
            <p:cNvSpPr txBox="1"/>
            <p:nvPr/>
          </p:nvSpPr>
          <p:spPr>
            <a:xfrm>
              <a:off x="0" y="-57150"/>
              <a:ext cx="4816593" cy="404191"/>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sp>
        <p:nvSpPr>
          <p:cNvPr id="6" name="Freeform 6">
            <a:extLst>
              <a:ext uri="{FF2B5EF4-FFF2-40B4-BE49-F238E27FC236}">
                <a16:creationId xmlns:a16="http://schemas.microsoft.com/office/drawing/2014/main" id="{4401762B-0982-B82B-4533-CE6D82431C9D}"/>
              </a:ext>
            </a:extLst>
          </p:cNvPr>
          <p:cNvSpPr/>
          <p:nvPr/>
        </p:nvSpPr>
        <p:spPr>
          <a:xfrm>
            <a:off x="2139824" y="0"/>
            <a:ext cx="7558393" cy="1214997"/>
          </a:xfrm>
          <a:custGeom>
            <a:avLst/>
            <a:gdLst/>
            <a:ahLst/>
            <a:cxnLst/>
            <a:rect l="l" t="t" r="r" b="b"/>
            <a:pathLst>
              <a:path w="2986032" h="479999">
                <a:moveTo>
                  <a:pt x="0" y="0"/>
                </a:moveTo>
                <a:lnTo>
                  <a:pt x="2986032" y="0"/>
                </a:lnTo>
                <a:lnTo>
                  <a:pt x="2986032" y="479999"/>
                </a:lnTo>
                <a:lnTo>
                  <a:pt x="0" y="479999"/>
                </a:lnTo>
                <a:close/>
              </a:path>
            </a:pathLst>
          </a:custGeom>
          <a:solidFill>
            <a:srgbClr val="600000"/>
          </a:solidFill>
          <a:ln w="57150">
            <a:solidFill>
              <a:schemeClr val="bg1"/>
            </a:solidFill>
          </a:ln>
        </p:spPr>
        <p:txBody>
          <a:bodyPr/>
          <a:lstStyle/>
          <a:p>
            <a:endParaRPr lang="en-PK"/>
          </a:p>
        </p:txBody>
      </p:sp>
      <p:grpSp>
        <p:nvGrpSpPr>
          <p:cNvPr id="9" name="Group 9">
            <a:extLst>
              <a:ext uri="{FF2B5EF4-FFF2-40B4-BE49-F238E27FC236}">
                <a16:creationId xmlns:a16="http://schemas.microsoft.com/office/drawing/2014/main" id="{99E78590-9EFA-FD5C-B06A-0167B237D6A0}"/>
              </a:ext>
            </a:extLst>
          </p:cNvPr>
          <p:cNvGrpSpPr/>
          <p:nvPr/>
        </p:nvGrpSpPr>
        <p:grpSpPr>
          <a:xfrm>
            <a:off x="495065" y="1463629"/>
            <a:ext cx="3969839" cy="3969839"/>
            <a:chOff x="0" y="0"/>
            <a:chExt cx="812800" cy="812800"/>
          </a:xfrm>
        </p:grpSpPr>
        <p:sp>
          <p:nvSpPr>
            <p:cNvPr id="10" name="Freeform 10">
              <a:extLst>
                <a:ext uri="{FF2B5EF4-FFF2-40B4-BE49-F238E27FC236}">
                  <a16:creationId xmlns:a16="http://schemas.microsoft.com/office/drawing/2014/main" id="{4D0CB19F-0159-8E94-68A3-C2787E1299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2222"/>
            </a:solidFill>
            <a:ln cap="sq">
              <a:noFill/>
              <a:prstDash val="solid"/>
              <a:miter/>
            </a:ln>
          </p:spPr>
          <p:txBody>
            <a:bodyPr/>
            <a:lstStyle/>
            <a:p>
              <a:endParaRPr lang="en-PK"/>
            </a:p>
          </p:txBody>
        </p:sp>
        <p:sp>
          <p:nvSpPr>
            <p:cNvPr id="11" name="TextBox 11">
              <a:extLst>
                <a:ext uri="{FF2B5EF4-FFF2-40B4-BE49-F238E27FC236}">
                  <a16:creationId xmlns:a16="http://schemas.microsoft.com/office/drawing/2014/main" id="{2F563765-6736-02F0-C56D-747E788FB2B7}"/>
                </a:ext>
              </a:extLst>
            </p:cNvPr>
            <p:cNvSpPr txBox="1"/>
            <p:nvPr/>
          </p:nvSpPr>
          <p:spPr>
            <a:xfrm>
              <a:off x="76200" y="19050"/>
              <a:ext cx="660400" cy="717550"/>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sp>
        <p:nvSpPr>
          <p:cNvPr id="13" name="TextBox 13">
            <a:extLst>
              <a:ext uri="{FF2B5EF4-FFF2-40B4-BE49-F238E27FC236}">
                <a16:creationId xmlns:a16="http://schemas.microsoft.com/office/drawing/2014/main" id="{F5D016A0-72AB-66FF-E5C0-37160843974B}"/>
              </a:ext>
            </a:extLst>
          </p:cNvPr>
          <p:cNvSpPr txBox="1"/>
          <p:nvPr/>
        </p:nvSpPr>
        <p:spPr>
          <a:xfrm>
            <a:off x="4924574" y="2288952"/>
            <a:ext cx="6772361" cy="3518271"/>
          </a:xfrm>
          <a:prstGeom prst="rect">
            <a:avLst/>
          </a:prstGeom>
        </p:spPr>
        <p:txBody>
          <a:bodyPr lIns="0" tIns="0" rIns="0" bIns="0" rtlCol="0" anchor="t">
            <a:spAutoFit/>
          </a:bodyPr>
          <a:lstStyle/>
          <a:p>
            <a:pPr algn="just" defTabSz="609660">
              <a:lnSpc>
                <a:spcPts val="2519"/>
              </a:lnSpc>
              <a:spcBef>
                <a:spcPct val="0"/>
              </a:spcBef>
            </a:pPr>
            <a:r>
              <a:rPr lang="en-US" sz="2000" dirty="0">
                <a:solidFill>
                  <a:srgbClr val="000000"/>
                </a:solidFill>
                <a:latin typeface="Poppins Light"/>
                <a:ea typeface="Poppins Light"/>
                <a:cs typeface="Poppins Light"/>
                <a:sym typeface="Poppins Light"/>
              </a:rPr>
              <a:t>Mr. Greg, Executive Director at GROWEST E-AUCTIONEERS LIMITED, brings extensive experience in the polymer industry, particularly in production planning and manufacturing. </a:t>
            </a:r>
          </a:p>
          <a:p>
            <a:pPr algn="just" defTabSz="609660">
              <a:lnSpc>
                <a:spcPts val="2519"/>
              </a:lnSpc>
              <a:spcBef>
                <a:spcPct val="0"/>
              </a:spcBef>
            </a:pPr>
            <a:endParaRPr lang="en-US" sz="2000" dirty="0">
              <a:solidFill>
                <a:srgbClr val="000000"/>
              </a:solidFill>
              <a:latin typeface="Poppins Light"/>
              <a:ea typeface="Poppins Light"/>
              <a:cs typeface="Poppins Light"/>
              <a:sym typeface="Poppins Light"/>
            </a:endParaRPr>
          </a:p>
          <a:p>
            <a:pPr algn="just" defTabSz="609660">
              <a:lnSpc>
                <a:spcPts val="2519"/>
              </a:lnSpc>
              <a:spcBef>
                <a:spcPct val="0"/>
              </a:spcBef>
            </a:pPr>
            <a:r>
              <a:rPr lang="en-US" sz="2000" dirty="0">
                <a:solidFill>
                  <a:srgbClr val="000000"/>
                </a:solidFill>
                <a:latin typeface="Poppins Light"/>
                <a:ea typeface="Poppins Light"/>
                <a:cs typeface="Poppins Light"/>
                <a:sym typeface="Poppins Light"/>
              </a:rPr>
              <a:t>His expertise in costing and procurement enables the company to maintain competitive pricing while delivering top-quality recycled plastic products. Mr. Greg's strategic insights into process management contribute significantly to the company's growth and operational efficiency.</a:t>
            </a:r>
          </a:p>
        </p:txBody>
      </p:sp>
      <p:sp>
        <p:nvSpPr>
          <p:cNvPr id="14" name="TextBox 14">
            <a:extLst>
              <a:ext uri="{FF2B5EF4-FFF2-40B4-BE49-F238E27FC236}">
                <a16:creationId xmlns:a16="http://schemas.microsoft.com/office/drawing/2014/main" id="{389A324F-D191-386F-8685-56D0F4BBCFC3}"/>
              </a:ext>
            </a:extLst>
          </p:cNvPr>
          <p:cNvSpPr txBox="1"/>
          <p:nvPr/>
        </p:nvSpPr>
        <p:spPr>
          <a:xfrm>
            <a:off x="1461689" y="5526511"/>
            <a:ext cx="3462885" cy="317074"/>
          </a:xfrm>
          <a:prstGeom prst="rect">
            <a:avLst/>
          </a:prstGeom>
        </p:spPr>
        <p:txBody>
          <a:bodyPr wrap="square" lIns="0" tIns="0" rIns="0" bIns="0" rtlCol="0" anchor="t">
            <a:spAutoFit/>
          </a:bodyPr>
          <a:lstStyle/>
          <a:p>
            <a:pPr algn="just" defTabSz="609660">
              <a:lnSpc>
                <a:spcPts val="2613"/>
              </a:lnSpc>
              <a:spcBef>
                <a:spcPct val="0"/>
              </a:spcBef>
            </a:pPr>
            <a:r>
              <a:rPr lang="en-US" sz="1866" b="1" dirty="0">
                <a:solidFill>
                  <a:srgbClr val="000000"/>
                </a:solidFill>
                <a:latin typeface="Poppins Bold"/>
                <a:ea typeface="Poppins Bold"/>
                <a:cs typeface="Poppins Bold"/>
                <a:sym typeface="Poppins Bold"/>
              </a:rPr>
              <a:t>MR. GREG D’SOUZA</a:t>
            </a:r>
          </a:p>
        </p:txBody>
      </p:sp>
      <p:grpSp>
        <p:nvGrpSpPr>
          <p:cNvPr id="16" name="Group 16">
            <a:extLst>
              <a:ext uri="{FF2B5EF4-FFF2-40B4-BE49-F238E27FC236}">
                <a16:creationId xmlns:a16="http://schemas.microsoft.com/office/drawing/2014/main" id="{8535D9E9-3323-9F71-AED4-6504BB7DE5C8}"/>
              </a:ext>
            </a:extLst>
          </p:cNvPr>
          <p:cNvGrpSpPr/>
          <p:nvPr/>
        </p:nvGrpSpPr>
        <p:grpSpPr>
          <a:xfrm>
            <a:off x="0" y="0"/>
            <a:ext cx="336238" cy="4577908"/>
            <a:chOff x="0" y="0"/>
            <a:chExt cx="132835" cy="1751407"/>
          </a:xfrm>
          <a:solidFill>
            <a:srgbClr val="600000"/>
          </a:solidFill>
        </p:grpSpPr>
        <p:sp>
          <p:nvSpPr>
            <p:cNvPr id="17" name="Freeform 17">
              <a:extLst>
                <a:ext uri="{FF2B5EF4-FFF2-40B4-BE49-F238E27FC236}">
                  <a16:creationId xmlns:a16="http://schemas.microsoft.com/office/drawing/2014/main" id="{683EC7DB-352D-3769-BE90-83EBB9B1C444}"/>
                </a:ext>
              </a:extLst>
            </p:cNvPr>
            <p:cNvSpPr/>
            <p:nvPr/>
          </p:nvSpPr>
          <p:spPr>
            <a:xfrm>
              <a:off x="0" y="0"/>
              <a:ext cx="132835" cy="1751406"/>
            </a:xfrm>
            <a:custGeom>
              <a:avLst/>
              <a:gdLst/>
              <a:ahLst/>
              <a:cxnLst/>
              <a:rect l="l" t="t" r="r" b="b"/>
              <a:pathLst>
                <a:path w="132835" h="1751406">
                  <a:moveTo>
                    <a:pt x="0" y="0"/>
                  </a:moveTo>
                  <a:lnTo>
                    <a:pt x="132835" y="0"/>
                  </a:lnTo>
                  <a:lnTo>
                    <a:pt x="132835" y="1751406"/>
                  </a:lnTo>
                  <a:lnTo>
                    <a:pt x="0" y="1751406"/>
                  </a:lnTo>
                  <a:close/>
                </a:path>
              </a:pathLst>
            </a:custGeom>
            <a:grpFill/>
          </p:spPr>
          <p:txBody>
            <a:bodyPr/>
            <a:lstStyle/>
            <a:p>
              <a:endParaRPr lang="en-PK"/>
            </a:p>
          </p:txBody>
        </p:sp>
        <p:sp>
          <p:nvSpPr>
            <p:cNvPr id="18" name="TextBox 18">
              <a:extLst>
                <a:ext uri="{FF2B5EF4-FFF2-40B4-BE49-F238E27FC236}">
                  <a16:creationId xmlns:a16="http://schemas.microsoft.com/office/drawing/2014/main" id="{A2408A7F-587B-DF12-01EF-F2FB3331F50D}"/>
                </a:ext>
              </a:extLst>
            </p:cNvPr>
            <p:cNvSpPr txBox="1"/>
            <p:nvPr/>
          </p:nvSpPr>
          <p:spPr>
            <a:xfrm>
              <a:off x="0" y="-57150"/>
              <a:ext cx="132835" cy="180855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19" name="Group 19">
            <a:extLst>
              <a:ext uri="{FF2B5EF4-FFF2-40B4-BE49-F238E27FC236}">
                <a16:creationId xmlns:a16="http://schemas.microsoft.com/office/drawing/2014/main" id="{760E2BCE-9133-0B41-A662-4F655AB3FE21}"/>
              </a:ext>
            </a:extLst>
          </p:cNvPr>
          <p:cNvGrpSpPr/>
          <p:nvPr/>
        </p:nvGrpSpPr>
        <p:grpSpPr>
          <a:xfrm>
            <a:off x="1" y="4433248"/>
            <a:ext cx="336237" cy="2424752"/>
            <a:chOff x="0" y="0"/>
            <a:chExt cx="132835" cy="957927"/>
          </a:xfrm>
          <a:solidFill>
            <a:srgbClr val="600000"/>
          </a:solidFill>
        </p:grpSpPr>
        <p:sp>
          <p:nvSpPr>
            <p:cNvPr id="20" name="Freeform 20">
              <a:extLst>
                <a:ext uri="{FF2B5EF4-FFF2-40B4-BE49-F238E27FC236}">
                  <a16:creationId xmlns:a16="http://schemas.microsoft.com/office/drawing/2014/main" id="{223EB3F4-BDB8-35B3-8954-01A82A3704AC}"/>
                </a:ext>
              </a:extLst>
            </p:cNvPr>
            <p:cNvSpPr/>
            <p:nvPr/>
          </p:nvSpPr>
          <p:spPr>
            <a:xfrm>
              <a:off x="0" y="0"/>
              <a:ext cx="132835" cy="957927"/>
            </a:xfrm>
            <a:custGeom>
              <a:avLst/>
              <a:gdLst/>
              <a:ahLst/>
              <a:cxnLst/>
              <a:rect l="l" t="t" r="r" b="b"/>
              <a:pathLst>
                <a:path w="132835" h="957927">
                  <a:moveTo>
                    <a:pt x="0" y="0"/>
                  </a:moveTo>
                  <a:lnTo>
                    <a:pt x="132835" y="0"/>
                  </a:lnTo>
                  <a:lnTo>
                    <a:pt x="132835" y="957927"/>
                  </a:lnTo>
                  <a:lnTo>
                    <a:pt x="0" y="957927"/>
                  </a:lnTo>
                  <a:close/>
                </a:path>
              </a:pathLst>
            </a:custGeom>
            <a:grpFill/>
          </p:spPr>
          <p:txBody>
            <a:bodyPr/>
            <a:lstStyle/>
            <a:p>
              <a:endParaRPr lang="en-PK"/>
            </a:p>
          </p:txBody>
        </p:sp>
        <p:sp>
          <p:nvSpPr>
            <p:cNvPr id="21" name="TextBox 21">
              <a:extLst>
                <a:ext uri="{FF2B5EF4-FFF2-40B4-BE49-F238E27FC236}">
                  <a16:creationId xmlns:a16="http://schemas.microsoft.com/office/drawing/2014/main" id="{6EF96940-CD10-FBEB-BCF6-6C0E841103BC}"/>
                </a:ext>
              </a:extLst>
            </p:cNvPr>
            <p:cNvSpPr txBox="1"/>
            <p:nvPr/>
          </p:nvSpPr>
          <p:spPr>
            <a:xfrm>
              <a:off x="0" y="-57150"/>
              <a:ext cx="132835" cy="101507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pic>
        <p:nvPicPr>
          <p:cNvPr id="23" name="object 22">
            <a:extLst>
              <a:ext uri="{FF2B5EF4-FFF2-40B4-BE49-F238E27FC236}">
                <a16:creationId xmlns:a16="http://schemas.microsoft.com/office/drawing/2014/main" id="{A1808934-3112-22BC-D8C1-BFD5BA74B5C2}"/>
              </a:ext>
            </a:extLst>
          </p:cNvPr>
          <p:cNvPicPr/>
          <p:nvPr/>
        </p:nvPicPr>
        <p:blipFill>
          <a:blip r:embed="rId2" cstate="print"/>
          <a:stretch>
            <a:fillRect/>
          </a:stretch>
        </p:blipFill>
        <p:spPr>
          <a:xfrm>
            <a:off x="9572433" y="25150"/>
            <a:ext cx="2361757" cy="707839"/>
          </a:xfrm>
          <a:prstGeom prst="rect">
            <a:avLst/>
          </a:prstGeom>
        </p:spPr>
      </p:pic>
      <p:pic>
        <p:nvPicPr>
          <p:cNvPr id="22" name="Picture 21">
            <a:extLst>
              <a:ext uri="{FF2B5EF4-FFF2-40B4-BE49-F238E27FC236}">
                <a16:creationId xmlns:a16="http://schemas.microsoft.com/office/drawing/2014/main" id="{32AEF835-81B0-45B0-EFA0-6AFC7C87C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51" y="1711986"/>
            <a:ext cx="3467665" cy="3349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35286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BE4BB-F045-C99F-C005-951554A7494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2557919-4A7F-5FF2-72E3-03FDD9F1B17E}"/>
              </a:ext>
            </a:extLst>
          </p:cNvPr>
          <p:cNvGrpSpPr/>
          <p:nvPr/>
        </p:nvGrpSpPr>
        <p:grpSpPr>
          <a:xfrm>
            <a:off x="0" y="2"/>
            <a:ext cx="12192000" cy="878447"/>
            <a:chOff x="0" y="0"/>
            <a:chExt cx="4816593" cy="347041"/>
          </a:xfrm>
          <a:solidFill>
            <a:srgbClr val="600000"/>
          </a:solidFill>
        </p:grpSpPr>
        <p:sp>
          <p:nvSpPr>
            <p:cNvPr id="3" name="Freeform 3">
              <a:extLst>
                <a:ext uri="{FF2B5EF4-FFF2-40B4-BE49-F238E27FC236}">
                  <a16:creationId xmlns:a16="http://schemas.microsoft.com/office/drawing/2014/main" id="{92B0BF0A-D580-A227-69E7-CE5BC7003E46}"/>
                </a:ext>
              </a:extLst>
            </p:cNvPr>
            <p:cNvSpPr/>
            <p:nvPr/>
          </p:nvSpPr>
          <p:spPr>
            <a:xfrm>
              <a:off x="0" y="0"/>
              <a:ext cx="4816592" cy="347041"/>
            </a:xfrm>
            <a:custGeom>
              <a:avLst/>
              <a:gdLst/>
              <a:ahLst/>
              <a:cxnLst/>
              <a:rect l="l" t="t" r="r" b="b"/>
              <a:pathLst>
                <a:path w="4816592" h="347041">
                  <a:moveTo>
                    <a:pt x="0" y="0"/>
                  </a:moveTo>
                  <a:lnTo>
                    <a:pt x="4816592" y="0"/>
                  </a:lnTo>
                  <a:lnTo>
                    <a:pt x="4816592" y="347041"/>
                  </a:lnTo>
                  <a:lnTo>
                    <a:pt x="0" y="347041"/>
                  </a:lnTo>
                  <a:close/>
                </a:path>
              </a:pathLst>
            </a:custGeom>
            <a:grpFill/>
          </p:spPr>
          <p:txBody>
            <a:bodyPr/>
            <a:lstStyle/>
            <a:p>
              <a:endParaRPr lang="en-PK"/>
            </a:p>
          </p:txBody>
        </p:sp>
        <p:sp>
          <p:nvSpPr>
            <p:cNvPr id="4" name="TextBox 4">
              <a:extLst>
                <a:ext uri="{FF2B5EF4-FFF2-40B4-BE49-F238E27FC236}">
                  <a16:creationId xmlns:a16="http://schemas.microsoft.com/office/drawing/2014/main" id="{D66DC1B4-38CE-1A4F-8380-650634D64775}"/>
                </a:ext>
              </a:extLst>
            </p:cNvPr>
            <p:cNvSpPr txBox="1"/>
            <p:nvPr/>
          </p:nvSpPr>
          <p:spPr>
            <a:xfrm>
              <a:off x="0" y="-57150"/>
              <a:ext cx="4816593" cy="404191"/>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5" name="Group 5">
            <a:extLst>
              <a:ext uri="{FF2B5EF4-FFF2-40B4-BE49-F238E27FC236}">
                <a16:creationId xmlns:a16="http://schemas.microsoft.com/office/drawing/2014/main" id="{79E643CE-A616-C72F-730B-0D3610B3AA79}"/>
              </a:ext>
            </a:extLst>
          </p:cNvPr>
          <p:cNvGrpSpPr/>
          <p:nvPr/>
        </p:nvGrpSpPr>
        <p:grpSpPr>
          <a:xfrm>
            <a:off x="2139824" y="0"/>
            <a:ext cx="7558393" cy="1214997"/>
            <a:chOff x="0" y="0"/>
            <a:chExt cx="2986032" cy="479999"/>
          </a:xfrm>
          <a:solidFill>
            <a:srgbClr val="600000"/>
          </a:solidFill>
        </p:grpSpPr>
        <p:sp>
          <p:nvSpPr>
            <p:cNvPr id="6" name="Freeform 6">
              <a:extLst>
                <a:ext uri="{FF2B5EF4-FFF2-40B4-BE49-F238E27FC236}">
                  <a16:creationId xmlns:a16="http://schemas.microsoft.com/office/drawing/2014/main" id="{08DBC3AB-AAC2-C410-D7ED-4DCDD876C1F7}"/>
                </a:ext>
              </a:extLst>
            </p:cNvPr>
            <p:cNvSpPr/>
            <p:nvPr/>
          </p:nvSpPr>
          <p:spPr>
            <a:xfrm>
              <a:off x="0" y="0"/>
              <a:ext cx="2986032" cy="479999"/>
            </a:xfrm>
            <a:custGeom>
              <a:avLst/>
              <a:gdLst/>
              <a:ahLst/>
              <a:cxnLst/>
              <a:rect l="l" t="t" r="r" b="b"/>
              <a:pathLst>
                <a:path w="2986032" h="479999">
                  <a:moveTo>
                    <a:pt x="0" y="0"/>
                  </a:moveTo>
                  <a:lnTo>
                    <a:pt x="2986032" y="0"/>
                  </a:lnTo>
                  <a:lnTo>
                    <a:pt x="2986032" y="479999"/>
                  </a:lnTo>
                  <a:lnTo>
                    <a:pt x="0" y="479999"/>
                  </a:lnTo>
                  <a:close/>
                </a:path>
              </a:pathLst>
            </a:custGeom>
            <a:grpFill/>
            <a:ln w="57150">
              <a:solidFill>
                <a:schemeClr val="bg1"/>
              </a:solidFill>
            </a:ln>
          </p:spPr>
          <p:txBody>
            <a:bodyPr/>
            <a:lstStyle/>
            <a:p>
              <a:endParaRPr lang="en-PK"/>
            </a:p>
          </p:txBody>
        </p:sp>
        <p:sp>
          <p:nvSpPr>
            <p:cNvPr id="7" name="TextBox 7">
              <a:extLst>
                <a:ext uri="{FF2B5EF4-FFF2-40B4-BE49-F238E27FC236}">
                  <a16:creationId xmlns:a16="http://schemas.microsoft.com/office/drawing/2014/main" id="{0EA42AED-67DD-7423-FB3F-7F89CF5E59DE}"/>
                </a:ext>
              </a:extLst>
            </p:cNvPr>
            <p:cNvSpPr txBox="1"/>
            <p:nvPr/>
          </p:nvSpPr>
          <p:spPr>
            <a:xfrm>
              <a:off x="0" y="-57150"/>
              <a:ext cx="2986032" cy="537149"/>
            </a:xfrm>
            <a:prstGeom prst="rect">
              <a:avLst/>
            </a:prstGeom>
            <a:grpFill/>
            <a:ln w="57150">
              <a:solidFill>
                <a:schemeClr val="bg1"/>
              </a:solidFill>
            </a:ln>
          </p:spPr>
          <p:txBody>
            <a:bodyPr lIns="33867" tIns="33867" rIns="33867" bIns="33867" rtlCol="0" anchor="ctr"/>
            <a:lstStyle/>
            <a:p>
              <a:pPr algn="ctr" defTabSz="609660">
                <a:lnSpc>
                  <a:spcPts val="1773"/>
                </a:lnSpc>
              </a:pPr>
              <a:endParaRPr sz="1200">
                <a:solidFill>
                  <a:schemeClr val="bg1"/>
                </a:solidFill>
                <a:latin typeface="Calibri"/>
              </a:endParaRPr>
            </a:p>
          </p:txBody>
        </p:sp>
      </p:grpSp>
      <p:grpSp>
        <p:nvGrpSpPr>
          <p:cNvPr id="9" name="Group 9">
            <a:extLst>
              <a:ext uri="{FF2B5EF4-FFF2-40B4-BE49-F238E27FC236}">
                <a16:creationId xmlns:a16="http://schemas.microsoft.com/office/drawing/2014/main" id="{D686AD02-B7DA-50BB-4C0F-5E168F8350A5}"/>
              </a:ext>
            </a:extLst>
          </p:cNvPr>
          <p:cNvGrpSpPr/>
          <p:nvPr/>
        </p:nvGrpSpPr>
        <p:grpSpPr>
          <a:xfrm>
            <a:off x="495065" y="1463629"/>
            <a:ext cx="3969839" cy="3969839"/>
            <a:chOff x="0" y="0"/>
            <a:chExt cx="812800" cy="812800"/>
          </a:xfrm>
        </p:grpSpPr>
        <p:sp>
          <p:nvSpPr>
            <p:cNvPr id="10" name="Freeform 10">
              <a:extLst>
                <a:ext uri="{FF2B5EF4-FFF2-40B4-BE49-F238E27FC236}">
                  <a16:creationId xmlns:a16="http://schemas.microsoft.com/office/drawing/2014/main" id="{07DE5E48-7A21-7FC2-9650-5F5970801B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2222"/>
            </a:solidFill>
            <a:ln cap="sq">
              <a:noFill/>
              <a:prstDash val="solid"/>
              <a:miter/>
            </a:ln>
          </p:spPr>
          <p:txBody>
            <a:bodyPr/>
            <a:lstStyle/>
            <a:p>
              <a:endParaRPr lang="en-PK"/>
            </a:p>
          </p:txBody>
        </p:sp>
        <p:sp>
          <p:nvSpPr>
            <p:cNvPr id="11" name="TextBox 11">
              <a:extLst>
                <a:ext uri="{FF2B5EF4-FFF2-40B4-BE49-F238E27FC236}">
                  <a16:creationId xmlns:a16="http://schemas.microsoft.com/office/drawing/2014/main" id="{0F776169-D311-C98B-6A39-5B1F4542AF65}"/>
                </a:ext>
              </a:extLst>
            </p:cNvPr>
            <p:cNvSpPr txBox="1"/>
            <p:nvPr/>
          </p:nvSpPr>
          <p:spPr>
            <a:xfrm>
              <a:off x="76200" y="19050"/>
              <a:ext cx="660400" cy="717550"/>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sp>
        <p:nvSpPr>
          <p:cNvPr id="13" name="TextBox 13">
            <a:extLst>
              <a:ext uri="{FF2B5EF4-FFF2-40B4-BE49-F238E27FC236}">
                <a16:creationId xmlns:a16="http://schemas.microsoft.com/office/drawing/2014/main" id="{EFE78E19-4A7D-2A03-3191-D3424AAD6486}"/>
              </a:ext>
            </a:extLst>
          </p:cNvPr>
          <p:cNvSpPr txBox="1"/>
          <p:nvPr/>
        </p:nvSpPr>
        <p:spPr>
          <a:xfrm>
            <a:off x="4924574" y="2288952"/>
            <a:ext cx="6772361" cy="3518271"/>
          </a:xfrm>
          <a:prstGeom prst="rect">
            <a:avLst/>
          </a:prstGeom>
        </p:spPr>
        <p:txBody>
          <a:bodyPr lIns="0" tIns="0" rIns="0" bIns="0" rtlCol="0" anchor="t">
            <a:spAutoFit/>
          </a:bodyPr>
          <a:lstStyle/>
          <a:p>
            <a:pPr algn="just" defTabSz="609660">
              <a:lnSpc>
                <a:spcPts val="2519"/>
              </a:lnSpc>
              <a:spcBef>
                <a:spcPct val="0"/>
              </a:spcBef>
            </a:pPr>
            <a:r>
              <a:rPr lang="en-US" sz="2000" dirty="0">
                <a:solidFill>
                  <a:srgbClr val="000000"/>
                </a:solidFill>
                <a:latin typeface="Poppins Light"/>
                <a:ea typeface="Poppins Light"/>
                <a:cs typeface="Poppins Light"/>
                <a:sym typeface="Poppins Light"/>
              </a:rPr>
              <a:t>Sachin Mishra, also a General Manager at GROWEST E-AUCTIONEERS LIMITED, is responsible for managing commercial operations, accounting, cost analysis, and financial planning. His analytical skills and strategic financial management help the company optimize resources and drive profitability. </a:t>
            </a:r>
          </a:p>
          <a:p>
            <a:pPr algn="just" defTabSz="609660">
              <a:lnSpc>
                <a:spcPts val="2519"/>
              </a:lnSpc>
              <a:spcBef>
                <a:spcPct val="0"/>
              </a:spcBef>
            </a:pPr>
            <a:endParaRPr lang="en-US" sz="2000" dirty="0">
              <a:solidFill>
                <a:srgbClr val="000000"/>
              </a:solidFill>
              <a:latin typeface="Poppins Light"/>
              <a:ea typeface="Poppins Light"/>
              <a:cs typeface="Poppins Light"/>
              <a:sym typeface="Poppins Light"/>
            </a:endParaRPr>
          </a:p>
          <a:p>
            <a:pPr algn="just" defTabSz="609660">
              <a:lnSpc>
                <a:spcPts val="2519"/>
              </a:lnSpc>
              <a:spcBef>
                <a:spcPct val="0"/>
              </a:spcBef>
            </a:pPr>
            <a:r>
              <a:rPr lang="en-US" sz="2000" dirty="0">
                <a:solidFill>
                  <a:srgbClr val="000000"/>
                </a:solidFill>
                <a:latin typeface="Poppins Light"/>
                <a:ea typeface="Poppins Light"/>
                <a:cs typeface="Poppins Light"/>
                <a:sym typeface="Poppins Light"/>
              </a:rPr>
              <a:t>Working closely with other Executive Directors and the Managing Director, Sachin plays a crucial role in steering the company toward sustainable growth and success.</a:t>
            </a:r>
          </a:p>
        </p:txBody>
      </p:sp>
      <p:sp>
        <p:nvSpPr>
          <p:cNvPr id="14" name="TextBox 14">
            <a:extLst>
              <a:ext uri="{FF2B5EF4-FFF2-40B4-BE49-F238E27FC236}">
                <a16:creationId xmlns:a16="http://schemas.microsoft.com/office/drawing/2014/main" id="{0444A8C5-A0E9-16FB-DA83-C3ADE17C7D67}"/>
              </a:ext>
            </a:extLst>
          </p:cNvPr>
          <p:cNvSpPr txBox="1"/>
          <p:nvPr/>
        </p:nvSpPr>
        <p:spPr>
          <a:xfrm>
            <a:off x="1587506" y="5539431"/>
            <a:ext cx="2157923" cy="313227"/>
          </a:xfrm>
          <a:prstGeom prst="rect">
            <a:avLst/>
          </a:prstGeom>
        </p:spPr>
        <p:txBody>
          <a:bodyPr lIns="0" tIns="0" rIns="0" bIns="0" rtlCol="0" anchor="t">
            <a:spAutoFit/>
          </a:bodyPr>
          <a:lstStyle/>
          <a:p>
            <a:pPr algn="just" defTabSz="609660">
              <a:lnSpc>
                <a:spcPts val="2613"/>
              </a:lnSpc>
              <a:spcBef>
                <a:spcPct val="0"/>
              </a:spcBef>
            </a:pPr>
            <a:r>
              <a:rPr lang="en-US" sz="1866" b="1">
                <a:solidFill>
                  <a:srgbClr val="000000"/>
                </a:solidFill>
                <a:latin typeface="Poppins Bold"/>
                <a:ea typeface="Poppins Bold"/>
                <a:cs typeface="Poppins Bold"/>
                <a:sym typeface="Poppins Bold"/>
              </a:rPr>
              <a:t>SACHIN MISHRA</a:t>
            </a:r>
            <a:endParaRPr lang="en-US" sz="1866" b="1" dirty="0">
              <a:solidFill>
                <a:srgbClr val="000000"/>
              </a:solidFill>
              <a:latin typeface="Poppins Bold"/>
              <a:ea typeface="Poppins Bold"/>
              <a:cs typeface="Poppins Bold"/>
              <a:sym typeface="Poppins Bold"/>
            </a:endParaRPr>
          </a:p>
        </p:txBody>
      </p:sp>
      <p:grpSp>
        <p:nvGrpSpPr>
          <p:cNvPr id="16" name="Group 16">
            <a:extLst>
              <a:ext uri="{FF2B5EF4-FFF2-40B4-BE49-F238E27FC236}">
                <a16:creationId xmlns:a16="http://schemas.microsoft.com/office/drawing/2014/main" id="{DF00EB58-89C9-4A16-2637-47DD9C07FDB8}"/>
              </a:ext>
            </a:extLst>
          </p:cNvPr>
          <p:cNvGrpSpPr/>
          <p:nvPr/>
        </p:nvGrpSpPr>
        <p:grpSpPr>
          <a:xfrm>
            <a:off x="0" y="0"/>
            <a:ext cx="336238" cy="4577908"/>
            <a:chOff x="0" y="0"/>
            <a:chExt cx="132835" cy="1751407"/>
          </a:xfrm>
          <a:solidFill>
            <a:srgbClr val="600000"/>
          </a:solidFill>
        </p:grpSpPr>
        <p:sp>
          <p:nvSpPr>
            <p:cNvPr id="17" name="Freeform 17">
              <a:extLst>
                <a:ext uri="{FF2B5EF4-FFF2-40B4-BE49-F238E27FC236}">
                  <a16:creationId xmlns:a16="http://schemas.microsoft.com/office/drawing/2014/main" id="{7B6BBFAA-EF16-0ADD-4DD6-BA4EFAE2D564}"/>
                </a:ext>
              </a:extLst>
            </p:cNvPr>
            <p:cNvSpPr/>
            <p:nvPr/>
          </p:nvSpPr>
          <p:spPr>
            <a:xfrm>
              <a:off x="0" y="0"/>
              <a:ext cx="132835" cy="1751406"/>
            </a:xfrm>
            <a:custGeom>
              <a:avLst/>
              <a:gdLst/>
              <a:ahLst/>
              <a:cxnLst/>
              <a:rect l="l" t="t" r="r" b="b"/>
              <a:pathLst>
                <a:path w="132835" h="1751406">
                  <a:moveTo>
                    <a:pt x="0" y="0"/>
                  </a:moveTo>
                  <a:lnTo>
                    <a:pt x="132835" y="0"/>
                  </a:lnTo>
                  <a:lnTo>
                    <a:pt x="132835" y="1751406"/>
                  </a:lnTo>
                  <a:lnTo>
                    <a:pt x="0" y="1751406"/>
                  </a:lnTo>
                  <a:close/>
                </a:path>
              </a:pathLst>
            </a:custGeom>
            <a:grpFill/>
          </p:spPr>
          <p:txBody>
            <a:bodyPr/>
            <a:lstStyle/>
            <a:p>
              <a:endParaRPr lang="en-PK"/>
            </a:p>
          </p:txBody>
        </p:sp>
        <p:sp>
          <p:nvSpPr>
            <p:cNvPr id="18" name="TextBox 18">
              <a:extLst>
                <a:ext uri="{FF2B5EF4-FFF2-40B4-BE49-F238E27FC236}">
                  <a16:creationId xmlns:a16="http://schemas.microsoft.com/office/drawing/2014/main" id="{FA495D0F-1456-45CD-6B48-13C960069D95}"/>
                </a:ext>
              </a:extLst>
            </p:cNvPr>
            <p:cNvSpPr txBox="1"/>
            <p:nvPr/>
          </p:nvSpPr>
          <p:spPr>
            <a:xfrm>
              <a:off x="0" y="-57150"/>
              <a:ext cx="132835" cy="180855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19" name="Group 19">
            <a:extLst>
              <a:ext uri="{FF2B5EF4-FFF2-40B4-BE49-F238E27FC236}">
                <a16:creationId xmlns:a16="http://schemas.microsoft.com/office/drawing/2014/main" id="{1889BFD8-BD34-FA82-C185-93C37AB9DDDE}"/>
              </a:ext>
            </a:extLst>
          </p:cNvPr>
          <p:cNvGrpSpPr/>
          <p:nvPr/>
        </p:nvGrpSpPr>
        <p:grpSpPr>
          <a:xfrm>
            <a:off x="1" y="4433248"/>
            <a:ext cx="336237" cy="2424752"/>
            <a:chOff x="0" y="0"/>
            <a:chExt cx="132835" cy="957927"/>
          </a:xfrm>
          <a:solidFill>
            <a:srgbClr val="600000"/>
          </a:solidFill>
        </p:grpSpPr>
        <p:sp>
          <p:nvSpPr>
            <p:cNvPr id="20" name="Freeform 20">
              <a:extLst>
                <a:ext uri="{FF2B5EF4-FFF2-40B4-BE49-F238E27FC236}">
                  <a16:creationId xmlns:a16="http://schemas.microsoft.com/office/drawing/2014/main" id="{0EEC1A19-BA44-D816-1A47-9179150F3382}"/>
                </a:ext>
              </a:extLst>
            </p:cNvPr>
            <p:cNvSpPr/>
            <p:nvPr/>
          </p:nvSpPr>
          <p:spPr>
            <a:xfrm>
              <a:off x="0" y="0"/>
              <a:ext cx="132835" cy="957927"/>
            </a:xfrm>
            <a:custGeom>
              <a:avLst/>
              <a:gdLst/>
              <a:ahLst/>
              <a:cxnLst/>
              <a:rect l="l" t="t" r="r" b="b"/>
              <a:pathLst>
                <a:path w="132835" h="957927">
                  <a:moveTo>
                    <a:pt x="0" y="0"/>
                  </a:moveTo>
                  <a:lnTo>
                    <a:pt x="132835" y="0"/>
                  </a:lnTo>
                  <a:lnTo>
                    <a:pt x="132835" y="957927"/>
                  </a:lnTo>
                  <a:lnTo>
                    <a:pt x="0" y="957927"/>
                  </a:lnTo>
                  <a:close/>
                </a:path>
              </a:pathLst>
            </a:custGeom>
            <a:grpFill/>
          </p:spPr>
          <p:txBody>
            <a:bodyPr/>
            <a:lstStyle/>
            <a:p>
              <a:endParaRPr lang="en-PK"/>
            </a:p>
          </p:txBody>
        </p:sp>
        <p:sp>
          <p:nvSpPr>
            <p:cNvPr id="21" name="TextBox 21">
              <a:extLst>
                <a:ext uri="{FF2B5EF4-FFF2-40B4-BE49-F238E27FC236}">
                  <a16:creationId xmlns:a16="http://schemas.microsoft.com/office/drawing/2014/main" id="{7DE82316-4DF3-DC47-ABDE-C148003590B7}"/>
                </a:ext>
              </a:extLst>
            </p:cNvPr>
            <p:cNvSpPr txBox="1"/>
            <p:nvPr/>
          </p:nvSpPr>
          <p:spPr>
            <a:xfrm>
              <a:off x="0" y="-57150"/>
              <a:ext cx="132835" cy="101507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pic>
        <p:nvPicPr>
          <p:cNvPr id="23" name="object 22">
            <a:extLst>
              <a:ext uri="{FF2B5EF4-FFF2-40B4-BE49-F238E27FC236}">
                <a16:creationId xmlns:a16="http://schemas.microsoft.com/office/drawing/2014/main" id="{3BDD98C7-6ED3-2B43-6693-183EFBA5DD1E}"/>
              </a:ext>
            </a:extLst>
          </p:cNvPr>
          <p:cNvPicPr/>
          <p:nvPr/>
        </p:nvPicPr>
        <p:blipFill>
          <a:blip r:embed="rId2" cstate="print"/>
          <a:stretch>
            <a:fillRect/>
          </a:stretch>
        </p:blipFill>
        <p:spPr>
          <a:xfrm>
            <a:off x="9572433" y="25150"/>
            <a:ext cx="2361757" cy="707839"/>
          </a:xfrm>
          <a:prstGeom prst="rect">
            <a:avLst/>
          </a:prstGeom>
        </p:spPr>
      </p:pic>
      <p:pic>
        <p:nvPicPr>
          <p:cNvPr id="22" name="Picture 21">
            <a:extLst>
              <a:ext uri="{FF2B5EF4-FFF2-40B4-BE49-F238E27FC236}">
                <a16:creationId xmlns:a16="http://schemas.microsoft.com/office/drawing/2014/main" id="{3B71159E-313F-27CD-0E2F-5FB214EB4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69" y="1684455"/>
            <a:ext cx="3642430" cy="35281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4573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B5783-237C-76EA-1922-8C5FBA3B612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F4643E7-E198-7EF5-33B1-6D75CE7DE3E4}"/>
              </a:ext>
            </a:extLst>
          </p:cNvPr>
          <p:cNvGrpSpPr/>
          <p:nvPr/>
        </p:nvGrpSpPr>
        <p:grpSpPr>
          <a:xfrm>
            <a:off x="0" y="2"/>
            <a:ext cx="12192000" cy="878447"/>
            <a:chOff x="0" y="0"/>
            <a:chExt cx="4816593" cy="347041"/>
          </a:xfrm>
          <a:solidFill>
            <a:srgbClr val="600000"/>
          </a:solidFill>
        </p:grpSpPr>
        <p:sp>
          <p:nvSpPr>
            <p:cNvPr id="3" name="Freeform 3">
              <a:extLst>
                <a:ext uri="{FF2B5EF4-FFF2-40B4-BE49-F238E27FC236}">
                  <a16:creationId xmlns:a16="http://schemas.microsoft.com/office/drawing/2014/main" id="{A9FAF632-4008-54FE-472D-23EA4FAF72D5}"/>
                </a:ext>
              </a:extLst>
            </p:cNvPr>
            <p:cNvSpPr/>
            <p:nvPr/>
          </p:nvSpPr>
          <p:spPr>
            <a:xfrm>
              <a:off x="0" y="0"/>
              <a:ext cx="4816592" cy="347041"/>
            </a:xfrm>
            <a:custGeom>
              <a:avLst/>
              <a:gdLst/>
              <a:ahLst/>
              <a:cxnLst/>
              <a:rect l="l" t="t" r="r" b="b"/>
              <a:pathLst>
                <a:path w="4816592" h="347041">
                  <a:moveTo>
                    <a:pt x="0" y="0"/>
                  </a:moveTo>
                  <a:lnTo>
                    <a:pt x="4816592" y="0"/>
                  </a:lnTo>
                  <a:lnTo>
                    <a:pt x="4816592" y="347041"/>
                  </a:lnTo>
                  <a:lnTo>
                    <a:pt x="0" y="347041"/>
                  </a:lnTo>
                  <a:close/>
                </a:path>
              </a:pathLst>
            </a:custGeom>
            <a:grpFill/>
          </p:spPr>
          <p:txBody>
            <a:bodyPr/>
            <a:lstStyle/>
            <a:p>
              <a:endParaRPr lang="en-PK"/>
            </a:p>
          </p:txBody>
        </p:sp>
        <p:sp>
          <p:nvSpPr>
            <p:cNvPr id="4" name="TextBox 4">
              <a:extLst>
                <a:ext uri="{FF2B5EF4-FFF2-40B4-BE49-F238E27FC236}">
                  <a16:creationId xmlns:a16="http://schemas.microsoft.com/office/drawing/2014/main" id="{D77E7461-C248-7CAE-E21F-D1672006D2AC}"/>
                </a:ext>
              </a:extLst>
            </p:cNvPr>
            <p:cNvSpPr txBox="1"/>
            <p:nvPr/>
          </p:nvSpPr>
          <p:spPr>
            <a:xfrm>
              <a:off x="0" y="-57150"/>
              <a:ext cx="4816593" cy="404191"/>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5" name="Group 5">
            <a:extLst>
              <a:ext uri="{FF2B5EF4-FFF2-40B4-BE49-F238E27FC236}">
                <a16:creationId xmlns:a16="http://schemas.microsoft.com/office/drawing/2014/main" id="{830A7459-048E-9836-7A6A-CA299592DC58}"/>
              </a:ext>
            </a:extLst>
          </p:cNvPr>
          <p:cNvGrpSpPr/>
          <p:nvPr/>
        </p:nvGrpSpPr>
        <p:grpSpPr>
          <a:xfrm>
            <a:off x="2139824" y="0"/>
            <a:ext cx="7558393" cy="1214997"/>
            <a:chOff x="0" y="0"/>
            <a:chExt cx="2986032" cy="479999"/>
          </a:xfrm>
          <a:solidFill>
            <a:srgbClr val="600000"/>
          </a:solidFill>
        </p:grpSpPr>
        <p:sp>
          <p:nvSpPr>
            <p:cNvPr id="6" name="Freeform 6">
              <a:extLst>
                <a:ext uri="{FF2B5EF4-FFF2-40B4-BE49-F238E27FC236}">
                  <a16:creationId xmlns:a16="http://schemas.microsoft.com/office/drawing/2014/main" id="{1A3E95B4-E377-6D9E-202D-542FBCA7980F}"/>
                </a:ext>
              </a:extLst>
            </p:cNvPr>
            <p:cNvSpPr/>
            <p:nvPr/>
          </p:nvSpPr>
          <p:spPr>
            <a:xfrm>
              <a:off x="0" y="0"/>
              <a:ext cx="2986032" cy="479999"/>
            </a:xfrm>
            <a:custGeom>
              <a:avLst/>
              <a:gdLst/>
              <a:ahLst/>
              <a:cxnLst/>
              <a:rect l="l" t="t" r="r" b="b"/>
              <a:pathLst>
                <a:path w="2986032" h="479999">
                  <a:moveTo>
                    <a:pt x="0" y="0"/>
                  </a:moveTo>
                  <a:lnTo>
                    <a:pt x="2986032" y="0"/>
                  </a:lnTo>
                  <a:lnTo>
                    <a:pt x="2986032" y="479999"/>
                  </a:lnTo>
                  <a:lnTo>
                    <a:pt x="0" y="479999"/>
                  </a:lnTo>
                  <a:close/>
                </a:path>
              </a:pathLst>
            </a:custGeom>
            <a:grpFill/>
            <a:ln w="57150">
              <a:solidFill>
                <a:schemeClr val="bg1"/>
              </a:solidFill>
            </a:ln>
          </p:spPr>
          <p:txBody>
            <a:bodyPr/>
            <a:lstStyle/>
            <a:p>
              <a:endParaRPr lang="en-PK"/>
            </a:p>
          </p:txBody>
        </p:sp>
        <p:sp>
          <p:nvSpPr>
            <p:cNvPr id="7" name="TextBox 7">
              <a:extLst>
                <a:ext uri="{FF2B5EF4-FFF2-40B4-BE49-F238E27FC236}">
                  <a16:creationId xmlns:a16="http://schemas.microsoft.com/office/drawing/2014/main" id="{924D0D7D-2CEC-D06C-3D1A-1A4E82F49B57}"/>
                </a:ext>
              </a:extLst>
            </p:cNvPr>
            <p:cNvSpPr txBox="1"/>
            <p:nvPr/>
          </p:nvSpPr>
          <p:spPr>
            <a:xfrm>
              <a:off x="0" y="-57150"/>
              <a:ext cx="2986032" cy="537149"/>
            </a:xfrm>
            <a:prstGeom prst="rect">
              <a:avLst/>
            </a:prstGeom>
            <a:grpFill/>
            <a:ln w="57150">
              <a:solidFill>
                <a:schemeClr val="bg1"/>
              </a:solidFill>
            </a:ln>
          </p:spPr>
          <p:txBody>
            <a:bodyPr lIns="33867" tIns="33867" rIns="33867" bIns="33867" rtlCol="0" anchor="ctr"/>
            <a:lstStyle/>
            <a:p>
              <a:pPr algn="ctr" defTabSz="609660">
                <a:lnSpc>
                  <a:spcPts val="1773"/>
                </a:lnSpc>
              </a:pPr>
              <a:endParaRPr sz="1200">
                <a:solidFill>
                  <a:schemeClr val="bg1"/>
                </a:solidFill>
                <a:latin typeface="Calibri"/>
              </a:endParaRPr>
            </a:p>
          </p:txBody>
        </p:sp>
      </p:grpSp>
      <p:grpSp>
        <p:nvGrpSpPr>
          <p:cNvPr id="9" name="Group 9">
            <a:extLst>
              <a:ext uri="{FF2B5EF4-FFF2-40B4-BE49-F238E27FC236}">
                <a16:creationId xmlns:a16="http://schemas.microsoft.com/office/drawing/2014/main" id="{BFB0631E-8AB8-4C36-9934-4657061FF937}"/>
              </a:ext>
            </a:extLst>
          </p:cNvPr>
          <p:cNvGrpSpPr/>
          <p:nvPr/>
        </p:nvGrpSpPr>
        <p:grpSpPr>
          <a:xfrm>
            <a:off x="495065" y="1463629"/>
            <a:ext cx="3969839" cy="3969839"/>
            <a:chOff x="0" y="0"/>
            <a:chExt cx="812800" cy="812800"/>
          </a:xfrm>
        </p:grpSpPr>
        <p:sp>
          <p:nvSpPr>
            <p:cNvPr id="10" name="Freeform 10">
              <a:extLst>
                <a:ext uri="{FF2B5EF4-FFF2-40B4-BE49-F238E27FC236}">
                  <a16:creationId xmlns:a16="http://schemas.microsoft.com/office/drawing/2014/main" id="{A7F71624-EFEF-138C-30C3-E6990B583A1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2222"/>
            </a:solidFill>
            <a:ln cap="sq">
              <a:noFill/>
              <a:prstDash val="solid"/>
              <a:miter/>
            </a:ln>
          </p:spPr>
          <p:txBody>
            <a:bodyPr/>
            <a:lstStyle/>
            <a:p>
              <a:endParaRPr lang="en-PK"/>
            </a:p>
          </p:txBody>
        </p:sp>
        <p:sp>
          <p:nvSpPr>
            <p:cNvPr id="11" name="TextBox 11">
              <a:extLst>
                <a:ext uri="{FF2B5EF4-FFF2-40B4-BE49-F238E27FC236}">
                  <a16:creationId xmlns:a16="http://schemas.microsoft.com/office/drawing/2014/main" id="{BCE50417-8F7B-3B98-3D92-188D353BBD12}"/>
                </a:ext>
              </a:extLst>
            </p:cNvPr>
            <p:cNvSpPr txBox="1"/>
            <p:nvPr/>
          </p:nvSpPr>
          <p:spPr>
            <a:xfrm>
              <a:off x="76200" y="19050"/>
              <a:ext cx="660400" cy="717550"/>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sp>
        <p:nvSpPr>
          <p:cNvPr id="13" name="TextBox 13">
            <a:extLst>
              <a:ext uri="{FF2B5EF4-FFF2-40B4-BE49-F238E27FC236}">
                <a16:creationId xmlns:a16="http://schemas.microsoft.com/office/drawing/2014/main" id="{24D42B85-BDE2-3BA3-E5D5-C8FC79EF7870}"/>
              </a:ext>
            </a:extLst>
          </p:cNvPr>
          <p:cNvSpPr txBox="1"/>
          <p:nvPr/>
        </p:nvSpPr>
        <p:spPr>
          <a:xfrm>
            <a:off x="4924574" y="2288952"/>
            <a:ext cx="6772361" cy="4159472"/>
          </a:xfrm>
          <a:prstGeom prst="rect">
            <a:avLst/>
          </a:prstGeom>
        </p:spPr>
        <p:txBody>
          <a:bodyPr lIns="0" tIns="0" rIns="0" bIns="0" rtlCol="0" anchor="t">
            <a:spAutoFit/>
          </a:bodyPr>
          <a:lstStyle/>
          <a:p>
            <a:pPr algn="just" defTabSz="609660">
              <a:lnSpc>
                <a:spcPts val="2519"/>
              </a:lnSpc>
              <a:spcBef>
                <a:spcPct val="0"/>
              </a:spcBef>
            </a:pPr>
            <a:r>
              <a:rPr lang="en-GB" sz="2000" dirty="0">
                <a:solidFill>
                  <a:srgbClr val="000000"/>
                </a:solidFill>
                <a:latin typeface="Poppins Light"/>
                <a:ea typeface="Poppins Light"/>
                <a:cs typeface="Poppins Light"/>
                <a:sym typeface="Poppins Light"/>
              </a:rPr>
              <a:t>Nilesh Raut is a seasoned marketing and sales professional with over 25 years of experience in the plastic granules industry. Currently serving as the General Manager at </a:t>
            </a:r>
            <a:r>
              <a:rPr lang="en-GB" sz="2000" dirty="0" err="1">
                <a:solidFill>
                  <a:srgbClr val="000000"/>
                </a:solidFill>
                <a:latin typeface="Poppins Light"/>
                <a:ea typeface="Poppins Light"/>
                <a:cs typeface="Poppins Light"/>
                <a:sym typeface="Poppins Light"/>
              </a:rPr>
              <a:t>Growest</a:t>
            </a:r>
            <a:r>
              <a:rPr lang="en-GB" sz="2000" dirty="0">
                <a:solidFill>
                  <a:srgbClr val="000000"/>
                </a:solidFill>
                <a:latin typeface="Poppins Light"/>
                <a:ea typeface="Poppins Light"/>
                <a:cs typeface="Poppins Light"/>
                <a:sym typeface="Poppins Light"/>
              </a:rPr>
              <a:t> E-Auctioneers Limited, he brings deep industry knowledge, strategic insight, and a results-driven approach to the table.</a:t>
            </a:r>
          </a:p>
          <a:p>
            <a:pPr algn="just" defTabSz="609660">
              <a:lnSpc>
                <a:spcPts val="2519"/>
              </a:lnSpc>
              <a:spcBef>
                <a:spcPct val="0"/>
              </a:spcBef>
            </a:pPr>
            <a:endParaRPr lang="en-GB" sz="2000" dirty="0">
              <a:solidFill>
                <a:srgbClr val="000000"/>
              </a:solidFill>
              <a:latin typeface="Poppins Light"/>
              <a:ea typeface="Poppins Light"/>
              <a:cs typeface="Poppins Light"/>
              <a:sym typeface="Poppins Light"/>
            </a:endParaRPr>
          </a:p>
          <a:p>
            <a:pPr algn="just" defTabSz="609660">
              <a:lnSpc>
                <a:spcPts val="2519"/>
              </a:lnSpc>
              <a:spcBef>
                <a:spcPct val="0"/>
              </a:spcBef>
            </a:pPr>
            <a:r>
              <a:rPr lang="en-GB" sz="2000" dirty="0">
                <a:solidFill>
                  <a:srgbClr val="000000"/>
                </a:solidFill>
                <a:latin typeface="Poppins Light"/>
                <a:ea typeface="Poppins Light"/>
                <a:cs typeface="Poppins Light"/>
                <a:sym typeface="Poppins Light"/>
              </a:rPr>
              <a:t> Throughout his career, Nilesh has developed strong networks across the plastic manufacturing sector and has consistently delivered growth in both domestic and international markets. His expertise spans B2B sales, vendor development, pricing strategy, and digital transformation in industrial trade</a:t>
            </a:r>
            <a:endParaRPr lang="en-US" sz="2000" dirty="0">
              <a:solidFill>
                <a:srgbClr val="000000"/>
              </a:solidFill>
              <a:latin typeface="Poppins Light"/>
              <a:ea typeface="Poppins Light"/>
              <a:cs typeface="Poppins Light"/>
              <a:sym typeface="Poppins Light"/>
            </a:endParaRPr>
          </a:p>
        </p:txBody>
      </p:sp>
      <p:sp>
        <p:nvSpPr>
          <p:cNvPr id="14" name="TextBox 14">
            <a:extLst>
              <a:ext uri="{FF2B5EF4-FFF2-40B4-BE49-F238E27FC236}">
                <a16:creationId xmlns:a16="http://schemas.microsoft.com/office/drawing/2014/main" id="{BEB067AD-016B-BD0C-B55C-0631E9377FA6}"/>
              </a:ext>
            </a:extLst>
          </p:cNvPr>
          <p:cNvSpPr txBox="1"/>
          <p:nvPr/>
        </p:nvSpPr>
        <p:spPr>
          <a:xfrm>
            <a:off x="1587506" y="5539431"/>
            <a:ext cx="2157923" cy="317074"/>
          </a:xfrm>
          <a:prstGeom prst="rect">
            <a:avLst/>
          </a:prstGeom>
        </p:spPr>
        <p:txBody>
          <a:bodyPr lIns="0" tIns="0" rIns="0" bIns="0" rtlCol="0" anchor="t">
            <a:spAutoFit/>
          </a:bodyPr>
          <a:lstStyle/>
          <a:p>
            <a:pPr algn="just" defTabSz="609660">
              <a:lnSpc>
                <a:spcPts val="2613"/>
              </a:lnSpc>
              <a:spcBef>
                <a:spcPct val="0"/>
              </a:spcBef>
            </a:pPr>
            <a:r>
              <a:rPr lang="en-US" sz="1866" b="1" dirty="0">
                <a:solidFill>
                  <a:srgbClr val="000000"/>
                </a:solidFill>
                <a:latin typeface="Poppins Bold"/>
                <a:ea typeface="Poppins Bold"/>
                <a:cs typeface="Poppins Bold"/>
                <a:sym typeface="Poppins Bold"/>
              </a:rPr>
              <a:t>NILESH RAUT</a:t>
            </a:r>
          </a:p>
        </p:txBody>
      </p:sp>
      <p:grpSp>
        <p:nvGrpSpPr>
          <p:cNvPr id="16" name="Group 16">
            <a:extLst>
              <a:ext uri="{FF2B5EF4-FFF2-40B4-BE49-F238E27FC236}">
                <a16:creationId xmlns:a16="http://schemas.microsoft.com/office/drawing/2014/main" id="{D2F0AC62-CCB4-9D4E-BA74-D72A25914DD7}"/>
              </a:ext>
            </a:extLst>
          </p:cNvPr>
          <p:cNvGrpSpPr/>
          <p:nvPr/>
        </p:nvGrpSpPr>
        <p:grpSpPr>
          <a:xfrm>
            <a:off x="0" y="0"/>
            <a:ext cx="336238" cy="4577908"/>
            <a:chOff x="0" y="0"/>
            <a:chExt cx="132835" cy="1751407"/>
          </a:xfrm>
          <a:solidFill>
            <a:srgbClr val="600000"/>
          </a:solidFill>
        </p:grpSpPr>
        <p:sp>
          <p:nvSpPr>
            <p:cNvPr id="17" name="Freeform 17">
              <a:extLst>
                <a:ext uri="{FF2B5EF4-FFF2-40B4-BE49-F238E27FC236}">
                  <a16:creationId xmlns:a16="http://schemas.microsoft.com/office/drawing/2014/main" id="{3018EB37-3ED8-67D7-4305-55EB029223EF}"/>
                </a:ext>
              </a:extLst>
            </p:cNvPr>
            <p:cNvSpPr/>
            <p:nvPr/>
          </p:nvSpPr>
          <p:spPr>
            <a:xfrm>
              <a:off x="0" y="0"/>
              <a:ext cx="132835" cy="1751406"/>
            </a:xfrm>
            <a:custGeom>
              <a:avLst/>
              <a:gdLst/>
              <a:ahLst/>
              <a:cxnLst/>
              <a:rect l="l" t="t" r="r" b="b"/>
              <a:pathLst>
                <a:path w="132835" h="1751406">
                  <a:moveTo>
                    <a:pt x="0" y="0"/>
                  </a:moveTo>
                  <a:lnTo>
                    <a:pt x="132835" y="0"/>
                  </a:lnTo>
                  <a:lnTo>
                    <a:pt x="132835" y="1751406"/>
                  </a:lnTo>
                  <a:lnTo>
                    <a:pt x="0" y="1751406"/>
                  </a:lnTo>
                  <a:close/>
                </a:path>
              </a:pathLst>
            </a:custGeom>
            <a:grpFill/>
          </p:spPr>
          <p:txBody>
            <a:bodyPr/>
            <a:lstStyle/>
            <a:p>
              <a:endParaRPr lang="en-PK"/>
            </a:p>
          </p:txBody>
        </p:sp>
        <p:sp>
          <p:nvSpPr>
            <p:cNvPr id="18" name="TextBox 18">
              <a:extLst>
                <a:ext uri="{FF2B5EF4-FFF2-40B4-BE49-F238E27FC236}">
                  <a16:creationId xmlns:a16="http://schemas.microsoft.com/office/drawing/2014/main" id="{4D079978-6DCC-C330-78D9-1F6782668A52}"/>
                </a:ext>
              </a:extLst>
            </p:cNvPr>
            <p:cNvSpPr txBox="1"/>
            <p:nvPr/>
          </p:nvSpPr>
          <p:spPr>
            <a:xfrm>
              <a:off x="0" y="-57150"/>
              <a:ext cx="132835" cy="180855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19" name="Group 19">
            <a:extLst>
              <a:ext uri="{FF2B5EF4-FFF2-40B4-BE49-F238E27FC236}">
                <a16:creationId xmlns:a16="http://schemas.microsoft.com/office/drawing/2014/main" id="{BE661D2C-2798-9A96-1443-2FE255CB9FEF}"/>
              </a:ext>
            </a:extLst>
          </p:cNvPr>
          <p:cNvGrpSpPr/>
          <p:nvPr/>
        </p:nvGrpSpPr>
        <p:grpSpPr>
          <a:xfrm>
            <a:off x="1" y="4433248"/>
            <a:ext cx="336237" cy="2424752"/>
            <a:chOff x="0" y="0"/>
            <a:chExt cx="132835" cy="957927"/>
          </a:xfrm>
          <a:solidFill>
            <a:srgbClr val="600000"/>
          </a:solidFill>
        </p:grpSpPr>
        <p:sp>
          <p:nvSpPr>
            <p:cNvPr id="20" name="Freeform 20">
              <a:extLst>
                <a:ext uri="{FF2B5EF4-FFF2-40B4-BE49-F238E27FC236}">
                  <a16:creationId xmlns:a16="http://schemas.microsoft.com/office/drawing/2014/main" id="{06DA0D1B-F840-8220-5936-DD24A37C2A36}"/>
                </a:ext>
              </a:extLst>
            </p:cNvPr>
            <p:cNvSpPr/>
            <p:nvPr/>
          </p:nvSpPr>
          <p:spPr>
            <a:xfrm>
              <a:off x="0" y="0"/>
              <a:ext cx="132835" cy="957927"/>
            </a:xfrm>
            <a:custGeom>
              <a:avLst/>
              <a:gdLst/>
              <a:ahLst/>
              <a:cxnLst/>
              <a:rect l="l" t="t" r="r" b="b"/>
              <a:pathLst>
                <a:path w="132835" h="957927">
                  <a:moveTo>
                    <a:pt x="0" y="0"/>
                  </a:moveTo>
                  <a:lnTo>
                    <a:pt x="132835" y="0"/>
                  </a:lnTo>
                  <a:lnTo>
                    <a:pt x="132835" y="957927"/>
                  </a:lnTo>
                  <a:lnTo>
                    <a:pt x="0" y="957927"/>
                  </a:lnTo>
                  <a:close/>
                </a:path>
              </a:pathLst>
            </a:custGeom>
            <a:grpFill/>
          </p:spPr>
          <p:txBody>
            <a:bodyPr/>
            <a:lstStyle/>
            <a:p>
              <a:endParaRPr lang="en-PK"/>
            </a:p>
          </p:txBody>
        </p:sp>
        <p:sp>
          <p:nvSpPr>
            <p:cNvPr id="21" name="TextBox 21">
              <a:extLst>
                <a:ext uri="{FF2B5EF4-FFF2-40B4-BE49-F238E27FC236}">
                  <a16:creationId xmlns:a16="http://schemas.microsoft.com/office/drawing/2014/main" id="{839DCC46-AF57-A39B-A1DF-770EA8B20058}"/>
                </a:ext>
              </a:extLst>
            </p:cNvPr>
            <p:cNvSpPr txBox="1"/>
            <p:nvPr/>
          </p:nvSpPr>
          <p:spPr>
            <a:xfrm>
              <a:off x="0" y="-57150"/>
              <a:ext cx="132835" cy="1015077"/>
            </a:xfrm>
            <a:prstGeom prst="rect">
              <a:avLst/>
            </a:prstGeom>
            <a:grpFill/>
          </p:spPr>
          <p:txBody>
            <a:bodyPr lIns="33867" tIns="33867" rIns="33867" bIns="33867" rtlCol="0" anchor="ctr"/>
            <a:lstStyle/>
            <a:p>
              <a:pPr algn="ctr" defTabSz="609660">
                <a:lnSpc>
                  <a:spcPts val="1773"/>
                </a:lnSpc>
              </a:pPr>
              <a:endParaRPr sz="1200">
                <a:solidFill>
                  <a:prstClr val="black"/>
                </a:solidFill>
                <a:latin typeface="Calibri"/>
              </a:endParaRPr>
            </a:p>
          </p:txBody>
        </p:sp>
      </p:grpSp>
      <p:pic>
        <p:nvPicPr>
          <p:cNvPr id="23" name="object 22">
            <a:extLst>
              <a:ext uri="{FF2B5EF4-FFF2-40B4-BE49-F238E27FC236}">
                <a16:creationId xmlns:a16="http://schemas.microsoft.com/office/drawing/2014/main" id="{A2FFFF30-7553-1C2D-F368-00AA55A57046}"/>
              </a:ext>
            </a:extLst>
          </p:cNvPr>
          <p:cNvPicPr/>
          <p:nvPr/>
        </p:nvPicPr>
        <p:blipFill>
          <a:blip r:embed="rId2" cstate="print"/>
          <a:stretch>
            <a:fillRect/>
          </a:stretch>
        </p:blipFill>
        <p:spPr>
          <a:xfrm>
            <a:off x="9572433" y="25150"/>
            <a:ext cx="2361757" cy="707839"/>
          </a:xfrm>
          <a:prstGeom prst="rect">
            <a:avLst/>
          </a:prstGeom>
        </p:spPr>
      </p:pic>
      <p:pic>
        <p:nvPicPr>
          <p:cNvPr id="12" name="Picture 11" descr="A person with a mustache wearing a suit&#10;&#10;AI-generated content may be incorrect.">
            <a:extLst>
              <a:ext uri="{FF2B5EF4-FFF2-40B4-BE49-F238E27FC236}">
                <a16:creationId xmlns:a16="http://schemas.microsoft.com/office/drawing/2014/main" id="{2C8094AB-005F-7CD5-8717-BD3107164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103" y="1450709"/>
            <a:ext cx="3811762" cy="3943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0010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0"/>
            <a:ext cx="12191999" cy="6857997"/>
            <a:chOff x="0" y="0"/>
            <a:chExt cx="18287999" cy="10286996"/>
          </a:xfrm>
        </p:grpSpPr>
        <p:pic>
          <p:nvPicPr>
            <p:cNvPr id="3" name="object 3"/>
            <p:cNvPicPr/>
            <p:nvPr/>
          </p:nvPicPr>
          <p:blipFill>
            <a:blip r:embed="rId2" cstate="print"/>
            <a:stretch>
              <a:fillRect/>
            </a:stretch>
          </p:blipFill>
          <p:spPr>
            <a:xfrm>
              <a:off x="0" y="0"/>
              <a:ext cx="18287999" cy="10286996"/>
            </a:xfrm>
            <a:prstGeom prst="rect">
              <a:avLst/>
            </a:prstGeom>
          </p:spPr>
        </p:pic>
        <p:pic>
          <p:nvPicPr>
            <p:cNvPr id="4" name="object 4"/>
            <p:cNvPicPr/>
            <p:nvPr/>
          </p:nvPicPr>
          <p:blipFill>
            <a:blip r:embed="rId3" cstate="print"/>
            <a:stretch>
              <a:fillRect/>
            </a:stretch>
          </p:blipFill>
          <p:spPr>
            <a:xfrm>
              <a:off x="761999" y="2209800"/>
              <a:ext cx="16764000" cy="1638300"/>
            </a:xfrm>
            <a:prstGeom prst="rect">
              <a:avLst/>
            </a:prstGeom>
          </p:spPr>
        </p:pic>
        <p:pic>
          <p:nvPicPr>
            <p:cNvPr id="5" name="object 5"/>
            <p:cNvPicPr/>
            <p:nvPr/>
          </p:nvPicPr>
          <p:blipFill>
            <a:blip r:embed="rId4" cstate="print"/>
            <a:stretch>
              <a:fillRect/>
            </a:stretch>
          </p:blipFill>
          <p:spPr>
            <a:xfrm>
              <a:off x="761999" y="4181855"/>
              <a:ext cx="16764000" cy="1638300"/>
            </a:xfrm>
            <a:prstGeom prst="rect">
              <a:avLst/>
            </a:prstGeom>
          </p:spPr>
        </p:pic>
        <p:pic>
          <p:nvPicPr>
            <p:cNvPr id="6" name="object 6"/>
            <p:cNvPicPr/>
            <p:nvPr/>
          </p:nvPicPr>
          <p:blipFill>
            <a:blip r:embed="rId5" cstate="print"/>
            <a:stretch>
              <a:fillRect/>
            </a:stretch>
          </p:blipFill>
          <p:spPr>
            <a:xfrm>
              <a:off x="761999" y="6153911"/>
              <a:ext cx="16764000" cy="1638300"/>
            </a:xfrm>
            <a:prstGeom prst="rect">
              <a:avLst/>
            </a:prstGeom>
          </p:spPr>
        </p:pic>
        <p:pic>
          <p:nvPicPr>
            <p:cNvPr id="7" name="object 7"/>
            <p:cNvPicPr/>
            <p:nvPr/>
          </p:nvPicPr>
          <p:blipFill>
            <a:blip r:embed="rId6" cstate="print"/>
            <a:stretch>
              <a:fillRect/>
            </a:stretch>
          </p:blipFill>
          <p:spPr>
            <a:xfrm>
              <a:off x="761999" y="8124443"/>
              <a:ext cx="16764000" cy="1638300"/>
            </a:xfrm>
            <a:prstGeom prst="rect">
              <a:avLst/>
            </a:prstGeom>
          </p:spPr>
        </p:pic>
        <p:pic>
          <p:nvPicPr>
            <p:cNvPr id="11" name="object 11"/>
            <p:cNvPicPr/>
            <p:nvPr/>
          </p:nvPicPr>
          <p:blipFill>
            <a:blip r:embed="rId7" cstate="print"/>
            <a:stretch>
              <a:fillRect/>
            </a:stretch>
          </p:blipFill>
          <p:spPr>
            <a:xfrm>
              <a:off x="4981955" y="2400300"/>
              <a:ext cx="2599944" cy="1467612"/>
            </a:xfrm>
            <a:prstGeom prst="rect">
              <a:avLst/>
            </a:prstGeom>
          </p:spPr>
        </p:pic>
        <p:pic>
          <p:nvPicPr>
            <p:cNvPr id="12" name="object 12"/>
            <p:cNvPicPr/>
            <p:nvPr/>
          </p:nvPicPr>
          <p:blipFill rotWithShape="1">
            <a:blip r:embed="rId8" cstate="print"/>
            <a:srcRect t="-1" r="30568" b="-5890"/>
            <a:stretch/>
          </p:blipFill>
          <p:spPr>
            <a:xfrm>
              <a:off x="7751850" y="2607809"/>
              <a:ext cx="3260139" cy="977946"/>
            </a:xfrm>
            <a:prstGeom prst="rect">
              <a:avLst/>
            </a:prstGeom>
          </p:spPr>
        </p:pic>
        <p:pic>
          <p:nvPicPr>
            <p:cNvPr id="13" name="object 13"/>
            <p:cNvPicPr/>
            <p:nvPr/>
          </p:nvPicPr>
          <p:blipFill>
            <a:blip r:embed="rId9" cstate="print"/>
            <a:stretch>
              <a:fillRect/>
            </a:stretch>
          </p:blipFill>
          <p:spPr>
            <a:xfrm>
              <a:off x="0" y="3695700"/>
              <a:ext cx="4629911" cy="2610612"/>
            </a:xfrm>
            <a:prstGeom prst="rect">
              <a:avLst/>
            </a:prstGeom>
          </p:spPr>
        </p:pic>
        <p:pic>
          <p:nvPicPr>
            <p:cNvPr id="14" name="object 14"/>
            <p:cNvPicPr/>
            <p:nvPr/>
          </p:nvPicPr>
          <p:blipFill>
            <a:blip r:embed="rId10" cstate="print"/>
            <a:stretch>
              <a:fillRect/>
            </a:stretch>
          </p:blipFill>
          <p:spPr>
            <a:xfrm>
              <a:off x="4210811" y="3915155"/>
              <a:ext cx="3980688" cy="2238756"/>
            </a:xfrm>
            <a:prstGeom prst="rect">
              <a:avLst/>
            </a:prstGeom>
          </p:spPr>
        </p:pic>
        <p:pic>
          <p:nvPicPr>
            <p:cNvPr id="15" name="object 15"/>
            <p:cNvPicPr/>
            <p:nvPr/>
          </p:nvPicPr>
          <p:blipFill>
            <a:blip r:embed="rId11" cstate="print"/>
            <a:stretch>
              <a:fillRect/>
            </a:stretch>
          </p:blipFill>
          <p:spPr>
            <a:xfrm>
              <a:off x="8467343" y="4381500"/>
              <a:ext cx="2238755" cy="1239012"/>
            </a:xfrm>
            <a:prstGeom prst="rect">
              <a:avLst/>
            </a:prstGeom>
          </p:spPr>
        </p:pic>
        <p:pic>
          <p:nvPicPr>
            <p:cNvPr id="16" name="object 16"/>
            <p:cNvPicPr/>
            <p:nvPr/>
          </p:nvPicPr>
          <p:blipFill>
            <a:blip r:embed="rId12" cstate="print"/>
            <a:stretch>
              <a:fillRect/>
            </a:stretch>
          </p:blipFill>
          <p:spPr>
            <a:xfrm>
              <a:off x="10753343" y="4200144"/>
              <a:ext cx="2552700" cy="1420367"/>
            </a:xfrm>
            <a:prstGeom prst="rect">
              <a:avLst/>
            </a:prstGeom>
          </p:spPr>
        </p:pic>
        <p:pic>
          <p:nvPicPr>
            <p:cNvPr id="17" name="object 17"/>
            <p:cNvPicPr/>
            <p:nvPr/>
          </p:nvPicPr>
          <p:blipFill>
            <a:blip r:embed="rId13" cstate="print"/>
            <a:stretch>
              <a:fillRect/>
            </a:stretch>
          </p:blipFill>
          <p:spPr>
            <a:xfrm>
              <a:off x="13306043" y="4524755"/>
              <a:ext cx="3782567" cy="943356"/>
            </a:xfrm>
            <a:prstGeom prst="rect">
              <a:avLst/>
            </a:prstGeom>
          </p:spPr>
        </p:pic>
        <p:pic>
          <p:nvPicPr>
            <p:cNvPr id="18" name="object 18"/>
            <p:cNvPicPr/>
            <p:nvPr/>
          </p:nvPicPr>
          <p:blipFill>
            <a:blip r:embed="rId14" cstate="print"/>
            <a:stretch>
              <a:fillRect/>
            </a:stretch>
          </p:blipFill>
          <p:spPr>
            <a:xfrm>
              <a:off x="1152905" y="6467857"/>
              <a:ext cx="1495045" cy="961643"/>
            </a:xfrm>
            <a:prstGeom prst="rect">
              <a:avLst/>
            </a:prstGeom>
          </p:spPr>
        </p:pic>
        <p:pic>
          <p:nvPicPr>
            <p:cNvPr id="19" name="object 19"/>
            <p:cNvPicPr/>
            <p:nvPr/>
          </p:nvPicPr>
          <p:blipFill>
            <a:blip r:embed="rId15" cstate="print"/>
            <a:stretch>
              <a:fillRect/>
            </a:stretch>
          </p:blipFill>
          <p:spPr>
            <a:xfrm>
              <a:off x="5971304" y="6345932"/>
              <a:ext cx="2714244" cy="1152146"/>
            </a:xfrm>
            <a:prstGeom prst="rect">
              <a:avLst/>
            </a:prstGeom>
          </p:spPr>
        </p:pic>
        <p:pic>
          <p:nvPicPr>
            <p:cNvPr id="20" name="object 20"/>
            <p:cNvPicPr/>
            <p:nvPr/>
          </p:nvPicPr>
          <p:blipFill>
            <a:blip r:embed="rId16" cstate="print"/>
            <a:stretch>
              <a:fillRect/>
            </a:stretch>
          </p:blipFill>
          <p:spPr>
            <a:xfrm>
              <a:off x="8658602" y="6277735"/>
              <a:ext cx="2496311" cy="1409700"/>
            </a:xfrm>
            <a:prstGeom prst="rect">
              <a:avLst/>
            </a:prstGeom>
          </p:spPr>
        </p:pic>
        <p:pic>
          <p:nvPicPr>
            <p:cNvPr id="21" name="object 21"/>
            <p:cNvPicPr/>
            <p:nvPr/>
          </p:nvPicPr>
          <p:blipFill>
            <a:blip r:embed="rId17" cstate="print"/>
            <a:stretch>
              <a:fillRect/>
            </a:stretch>
          </p:blipFill>
          <p:spPr>
            <a:xfrm>
              <a:off x="11193012" y="6515100"/>
              <a:ext cx="1732029" cy="724659"/>
            </a:xfrm>
            <a:prstGeom prst="rect">
              <a:avLst/>
            </a:prstGeom>
          </p:spPr>
        </p:pic>
        <p:pic>
          <p:nvPicPr>
            <p:cNvPr id="22" name="object 22"/>
            <p:cNvPicPr/>
            <p:nvPr/>
          </p:nvPicPr>
          <p:blipFill>
            <a:blip r:embed="rId18" cstate="print"/>
            <a:stretch>
              <a:fillRect/>
            </a:stretch>
          </p:blipFill>
          <p:spPr>
            <a:xfrm>
              <a:off x="13181835" y="6409944"/>
              <a:ext cx="1467612" cy="1019556"/>
            </a:xfrm>
            <a:prstGeom prst="rect">
              <a:avLst/>
            </a:prstGeom>
          </p:spPr>
        </p:pic>
        <p:pic>
          <p:nvPicPr>
            <p:cNvPr id="23" name="object 23"/>
            <p:cNvPicPr/>
            <p:nvPr/>
          </p:nvPicPr>
          <p:blipFill>
            <a:blip r:embed="rId19" cstate="print"/>
            <a:stretch>
              <a:fillRect/>
            </a:stretch>
          </p:blipFill>
          <p:spPr>
            <a:xfrm>
              <a:off x="14982443" y="6620256"/>
              <a:ext cx="2286000" cy="694944"/>
            </a:xfrm>
            <a:prstGeom prst="rect">
              <a:avLst/>
            </a:prstGeom>
          </p:spPr>
        </p:pic>
        <p:pic>
          <p:nvPicPr>
            <p:cNvPr id="24" name="object 24"/>
            <p:cNvPicPr/>
            <p:nvPr/>
          </p:nvPicPr>
          <p:blipFill>
            <a:blip r:embed="rId20" cstate="print"/>
            <a:stretch>
              <a:fillRect/>
            </a:stretch>
          </p:blipFill>
          <p:spPr>
            <a:xfrm>
              <a:off x="990599" y="8287511"/>
              <a:ext cx="2295144" cy="1295400"/>
            </a:xfrm>
            <a:prstGeom prst="rect">
              <a:avLst/>
            </a:prstGeom>
          </p:spPr>
        </p:pic>
        <p:pic>
          <p:nvPicPr>
            <p:cNvPr id="25" name="object 25"/>
            <p:cNvPicPr/>
            <p:nvPr/>
          </p:nvPicPr>
          <p:blipFill>
            <a:blip r:embed="rId21" cstate="print"/>
            <a:stretch>
              <a:fillRect/>
            </a:stretch>
          </p:blipFill>
          <p:spPr>
            <a:xfrm>
              <a:off x="6425314" y="8397997"/>
              <a:ext cx="1779774" cy="985270"/>
            </a:xfrm>
            <a:prstGeom prst="rect">
              <a:avLst/>
            </a:prstGeom>
          </p:spPr>
        </p:pic>
        <p:pic>
          <p:nvPicPr>
            <p:cNvPr id="26" name="object 26"/>
            <p:cNvPicPr/>
            <p:nvPr/>
          </p:nvPicPr>
          <p:blipFill>
            <a:blip r:embed="rId22" cstate="print"/>
            <a:stretch>
              <a:fillRect/>
            </a:stretch>
          </p:blipFill>
          <p:spPr>
            <a:xfrm>
              <a:off x="8960281" y="8290952"/>
              <a:ext cx="1974392" cy="1238251"/>
            </a:xfrm>
            <a:prstGeom prst="rect">
              <a:avLst/>
            </a:prstGeom>
          </p:spPr>
        </p:pic>
        <p:pic>
          <p:nvPicPr>
            <p:cNvPr id="27" name="object 27"/>
            <p:cNvPicPr/>
            <p:nvPr/>
          </p:nvPicPr>
          <p:blipFill>
            <a:blip r:embed="rId23" cstate="print"/>
            <a:stretch>
              <a:fillRect/>
            </a:stretch>
          </p:blipFill>
          <p:spPr>
            <a:xfrm>
              <a:off x="11453418" y="8200260"/>
              <a:ext cx="1514855" cy="1380744"/>
            </a:xfrm>
            <a:prstGeom prst="rect">
              <a:avLst/>
            </a:prstGeom>
          </p:spPr>
        </p:pic>
        <p:pic>
          <p:nvPicPr>
            <p:cNvPr id="28" name="object 28"/>
            <p:cNvPicPr/>
            <p:nvPr/>
          </p:nvPicPr>
          <p:blipFill>
            <a:blip r:embed="rId24" cstate="print"/>
            <a:stretch>
              <a:fillRect/>
            </a:stretch>
          </p:blipFill>
          <p:spPr>
            <a:xfrm>
              <a:off x="13487018" y="8401810"/>
              <a:ext cx="1049276" cy="981457"/>
            </a:xfrm>
            <a:prstGeom prst="rect">
              <a:avLst/>
            </a:prstGeom>
          </p:spPr>
        </p:pic>
        <p:pic>
          <p:nvPicPr>
            <p:cNvPr id="29" name="object 29"/>
            <p:cNvPicPr/>
            <p:nvPr/>
          </p:nvPicPr>
          <p:blipFill>
            <a:blip r:embed="rId25" cstate="print"/>
            <a:stretch>
              <a:fillRect/>
            </a:stretch>
          </p:blipFill>
          <p:spPr>
            <a:xfrm>
              <a:off x="14773656" y="8200643"/>
              <a:ext cx="2590800" cy="1467612"/>
            </a:xfrm>
            <a:prstGeom prst="rect">
              <a:avLst/>
            </a:prstGeom>
          </p:spPr>
        </p:pic>
      </p:grpSp>
      <p:sp>
        <p:nvSpPr>
          <p:cNvPr id="30" name="object 30"/>
          <p:cNvSpPr txBox="1">
            <a:spLocks noGrp="1"/>
          </p:cNvSpPr>
          <p:nvPr>
            <p:ph type="title"/>
          </p:nvPr>
        </p:nvSpPr>
        <p:spPr>
          <a:xfrm>
            <a:off x="4585884" y="486715"/>
            <a:ext cx="4405461" cy="618374"/>
          </a:xfrm>
          <a:prstGeom prst="rect">
            <a:avLst/>
          </a:prstGeom>
        </p:spPr>
        <p:txBody>
          <a:bodyPr vert="horz" wrap="square" lIns="0" tIns="8890" rIns="0" bIns="0" rtlCol="0" anchor="t">
            <a:spAutoFit/>
          </a:bodyPr>
          <a:lstStyle/>
          <a:p>
            <a:pPr marL="8467">
              <a:spcBef>
                <a:spcPts val="70"/>
              </a:spcBef>
            </a:pPr>
            <a:r>
              <a:rPr b="1" spc="3" dirty="0">
                <a:solidFill>
                  <a:srgbClr val="FFFFFF"/>
                </a:solidFill>
                <a:latin typeface="Arial"/>
                <a:cs typeface="Arial"/>
              </a:rPr>
              <a:t>OUR</a:t>
            </a:r>
            <a:r>
              <a:rPr b="1" spc="-50" dirty="0">
                <a:solidFill>
                  <a:srgbClr val="FFFFFF"/>
                </a:solidFill>
                <a:latin typeface="Arial"/>
                <a:cs typeface="Arial"/>
              </a:rPr>
              <a:t> </a:t>
            </a:r>
            <a:r>
              <a:rPr b="1" spc="-7" dirty="0">
                <a:solidFill>
                  <a:srgbClr val="FFFFFF"/>
                </a:solidFill>
                <a:latin typeface="Arial"/>
                <a:cs typeface="Arial"/>
              </a:rPr>
              <a:t>CLIENTS</a:t>
            </a:r>
          </a:p>
        </p:txBody>
      </p:sp>
      <p:grpSp>
        <p:nvGrpSpPr>
          <p:cNvPr id="31" name="object 31"/>
          <p:cNvGrpSpPr/>
          <p:nvPr/>
        </p:nvGrpSpPr>
        <p:grpSpPr>
          <a:xfrm>
            <a:off x="273304" y="233680"/>
            <a:ext cx="1850813" cy="1373293"/>
            <a:chOff x="409955" y="350520"/>
            <a:chExt cx="2776220" cy="2059939"/>
          </a:xfrm>
        </p:grpSpPr>
        <p:pic>
          <p:nvPicPr>
            <p:cNvPr id="32" name="object 32"/>
            <p:cNvPicPr/>
            <p:nvPr/>
          </p:nvPicPr>
          <p:blipFill>
            <a:blip r:embed="rId26" cstate="print"/>
            <a:stretch>
              <a:fillRect/>
            </a:stretch>
          </p:blipFill>
          <p:spPr>
            <a:xfrm>
              <a:off x="409955" y="1360931"/>
              <a:ext cx="2775966" cy="1049274"/>
            </a:xfrm>
            <a:prstGeom prst="rect">
              <a:avLst/>
            </a:prstGeom>
          </p:spPr>
        </p:pic>
        <p:pic>
          <p:nvPicPr>
            <p:cNvPr id="33" name="object 33"/>
            <p:cNvPicPr/>
            <p:nvPr/>
          </p:nvPicPr>
          <p:blipFill>
            <a:blip r:embed="rId27" cstate="print"/>
            <a:stretch>
              <a:fillRect/>
            </a:stretch>
          </p:blipFill>
          <p:spPr>
            <a:xfrm>
              <a:off x="425195" y="350520"/>
              <a:ext cx="2747772" cy="1021079"/>
            </a:xfrm>
            <a:prstGeom prst="rect">
              <a:avLst/>
            </a:prstGeom>
          </p:spPr>
        </p:pic>
      </p:grpSp>
      <p:pic>
        <p:nvPicPr>
          <p:cNvPr id="35" name="Picture 34"/>
          <p:cNvPicPr>
            <a:picLocks noChangeAspect="1"/>
          </p:cNvPicPr>
          <p:nvPr/>
        </p:nvPicPr>
        <p:blipFill>
          <a:blip r:embed="rId28"/>
          <a:stretch>
            <a:fillRect/>
          </a:stretch>
        </p:blipFill>
        <p:spPr>
          <a:xfrm>
            <a:off x="1955801" y="4441699"/>
            <a:ext cx="2024055" cy="342899"/>
          </a:xfrm>
          <a:prstGeom prst="rect">
            <a:avLst/>
          </a:prstGeom>
        </p:spPr>
      </p:pic>
      <p:pic>
        <p:nvPicPr>
          <p:cNvPr id="36" name="Picture 35"/>
          <p:cNvPicPr>
            <a:picLocks noChangeAspect="1"/>
          </p:cNvPicPr>
          <p:nvPr/>
        </p:nvPicPr>
        <p:blipFill>
          <a:blip r:embed="rId29"/>
          <a:stretch>
            <a:fillRect/>
          </a:stretch>
        </p:blipFill>
        <p:spPr>
          <a:xfrm>
            <a:off x="2414540" y="5561108"/>
            <a:ext cx="1416305" cy="739626"/>
          </a:xfrm>
          <a:prstGeom prst="rect">
            <a:avLst/>
          </a:prstGeom>
        </p:spPr>
      </p:pic>
      <p:pic>
        <p:nvPicPr>
          <p:cNvPr id="41" name="Picture 40"/>
          <p:cNvPicPr>
            <a:picLocks noChangeAspect="1"/>
          </p:cNvPicPr>
          <p:nvPr/>
        </p:nvPicPr>
        <p:blipFill>
          <a:blip r:embed="rId30"/>
          <a:stretch>
            <a:fillRect/>
          </a:stretch>
        </p:blipFill>
        <p:spPr>
          <a:xfrm>
            <a:off x="825228" y="1847850"/>
            <a:ext cx="1038225" cy="342900"/>
          </a:xfrm>
          <a:prstGeom prst="rect">
            <a:avLst/>
          </a:prstGeom>
        </p:spPr>
      </p:pic>
      <p:pic>
        <p:nvPicPr>
          <p:cNvPr id="43" name="Picture 42"/>
          <p:cNvPicPr>
            <a:picLocks noChangeAspect="1"/>
          </p:cNvPicPr>
          <p:nvPr/>
        </p:nvPicPr>
        <p:blipFill>
          <a:blip r:embed="rId31"/>
          <a:stretch>
            <a:fillRect/>
          </a:stretch>
        </p:blipFill>
        <p:spPr>
          <a:xfrm>
            <a:off x="2123875" y="1673637"/>
            <a:ext cx="1304302" cy="691326"/>
          </a:xfrm>
          <a:prstGeom prst="rect">
            <a:avLst/>
          </a:prstGeom>
        </p:spPr>
      </p:pic>
      <p:pic>
        <p:nvPicPr>
          <p:cNvPr id="45" name="Picture 44"/>
          <p:cNvPicPr>
            <a:picLocks noChangeAspect="1"/>
          </p:cNvPicPr>
          <p:nvPr/>
        </p:nvPicPr>
        <p:blipFill>
          <a:blip r:embed="rId32"/>
          <a:stretch>
            <a:fillRect/>
          </a:stretch>
        </p:blipFill>
        <p:spPr>
          <a:xfrm>
            <a:off x="7812380" y="1872996"/>
            <a:ext cx="1608630" cy="317754"/>
          </a:xfrm>
          <a:prstGeom prst="rect">
            <a:avLst/>
          </a:prstGeom>
        </p:spPr>
      </p:pic>
      <p:pic>
        <p:nvPicPr>
          <p:cNvPr id="46" name="Picture 45"/>
          <p:cNvPicPr>
            <a:picLocks noChangeAspect="1"/>
          </p:cNvPicPr>
          <p:nvPr/>
        </p:nvPicPr>
        <p:blipFill>
          <a:blip r:embed="rId33"/>
          <a:stretch>
            <a:fillRect/>
          </a:stretch>
        </p:blipFill>
        <p:spPr>
          <a:xfrm>
            <a:off x="9766299" y="1635714"/>
            <a:ext cx="1278999" cy="750346"/>
          </a:xfrm>
          <a:prstGeom prst="rect">
            <a:avLst/>
          </a:prstGeom>
        </p:spPr>
      </p:pic>
    </p:spTree>
    <p:extLst>
      <p:ext uri="{BB962C8B-B14F-4D97-AF65-F5344CB8AC3E}">
        <p14:creationId xmlns:p14="http://schemas.microsoft.com/office/powerpoint/2010/main" val="2370679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8288000" cy="10287000"/>
          </a:xfrm>
        </p:grpSpPr>
        <p:pic>
          <p:nvPicPr>
            <p:cNvPr id="3" name="object 3"/>
            <p:cNvPicPr/>
            <p:nvPr/>
          </p:nvPicPr>
          <p:blipFill>
            <a:blip r:embed="rId2" cstate="print"/>
            <a:stretch>
              <a:fillRect/>
            </a:stretch>
          </p:blipFill>
          <p:spPr>
            <a:xfrm>
              <a:off x="0" y="0"/>
              <a:ext cx="18287999" cy="10286996"/>
            </a:xfrm>
            <a:prstGeom prst="rect">
              <a:avLst/>
            </a:prstGeom>
          </p:spPr>
        </p:pic>
        <p:pic>
          <p:nvPicPr>
            <p:cNvPr id="4" name="object 4"/>
            <p:cNvPicPr/>
            <p:nvPr/>
          </p:nvPicPr>
          <p:blipFill>
            <a:blip r:embed="rId3" cstate="print"/>
            <a:stretch>
              <a:fillRect/>
            </a:stretch>
          </p:blipFill>
          <p:spPr>
            <a:xfrm>
              <a:off x="440435" y="537972"/>
              <a:ext cx="17436084" cy="9211056"/>
            </a:xfrm>
            <a:prstGeom prst="rect">
              <a:avLst/>
            </a:prstGeom>
          </p:spPr>
        </p:pic>
        <p:pic>
          <p:nvPicPr>
            <p:cNvPr id="5" name="object 5"/>
            <p:cNvPicPr/>
            <p:nvPr/>
          </p:nvPicPr>
          <p:blipFill>
            <a:blip r:embed="rId4" cstate="print"/>
            <a:stretch>
              <a:fillRect/>
            </a:stretch>
          </p:blipFill>
          <p:spPr>
            <a:xfrm>
              <a:off x="6537960" y="4123944"/>
              <a:ext cx="5507736" cy="4757928"/>
            </a:xfrm>
            <a:prstGeom prst="rect">
              <a:avLst/>
            </a:prstGeom>
          </p:spPr>
        </p:pic>
        <p:pic>
          <p:nvPicPr>
            <p:cNvPr id="6" name="object 6"/>
            <p:cNvPicPr/>
            <p:nvPr/>
          </p:nvPicPr>
          <p:blipFill>
            <a:blip r:embed="rId5" cstate="print"/>
            <a:stretch>
              <a:fillRect/>
            </a:stretch>
          </p:blipFill>
          <p:spPr>
            <a:xfrm>
              <a:off x="8467343" y="5876544"/>
              <a:ext cx="1239011" cy="429767"/>
            </a:xfrm>
            <a:prstGeom prst="rect">
              <a:avLst/>
            </a:prstGeom>
          </p:spPr>
        </p:pic>
        <p:pic>
          <p:nvPicPr>
            <p:cNvPr id="7" name="object 7"/>
            <p:cNvPicPr/>
            <p:nvPr/>
          </p:nvPicPr>
          <p:blipFill>
            <a:blip r:embed="rId6" cstate="print"/>
            <a:stretch>
              <a:fillRect/>
            </a:stretch>
          </p:blipFill>
          <p:spPr>
            <a:xfrm>
              <a:off x="8467343" y="6638543"/>
              <a:ext cx="1382268" cy="429767"/>
            </a:xfrm>
            <a:prstGeom prst="rect">
              <a:avLst/>
            </a:prstGeom>
          </p:spPr>
        </p:pic>
        <p:pic>
          <p:nvPicPr>
            <p:cNvPr id="8" name="object 8"/>
            <p:cNvPicPr/>
            <p:nvPr/>
          </p:nvPicPr>
          <p:blipFill>
            <a:blip r:embed="rId7" cstate="print"/>
            <a:stretch>
              <a:fillRect/>
            </a:stretch>
          </p:blipFill>
          <p:spPr>
            <a:xfrm>
              <a:off x="8657843" y="5876544"/>
              <a:ext cx="429768" cy="1191767"/>
            </a:xfrm>
            <a:prstGeom prst="rect">
              <a:avLst/>
            </a:prstGeom>
          </p:spPr>
        </p:pic>
        <p:pic>
          <p:nvPicPr>
            <p:cNvPr id="9" name="object 9"/>
            <p:cNvPicPr/>
            <p:nvPr/>
          </p:nvPicPr>
          <p:blipFill>
            <a:blip r:embed="rId8" cstate="print"/>
            <a:stretch>
              <a:fillRect/>
            </a:stretch>
          </p:blipFill>
          <p:spPr>
            <a:xfrm>
              <a:off x="9419843" y="5876544"/>
              <a:ext cx="429768" cy="1191767"/>
            </a:xfrm>
            <a:prstGeom prst="rect">
              <a:avLst/>
            </a:prstGeom>
          </p:spPr>
        </p:pic>
        <p:pic>
          <p:nvPicPr>
            <p:cNvPr id="10" name="object 10"/>
            <p:cNvPicPr/>
            <p:nvPr/>
          </p:nvPicPr>
          <p:blipFill>
            <a:blip r:embed="rId9" cstate="print"/>
            <a:stretch>
              <a:fillRect/>
            </a:stretch>
          </p:blipFill>
          <p:spPr>
            <a:xfrm>
              <a:off x="8458200" y="6638543"/>
              <a:ext cx="618744" cy="429767"/>
            </a:xfrm>
            <a:prstGeom prst="rect">
              <a:avLst/>
            </a:prstGeom>
          </p:spPr>
        </p:pic>
        <p:pic>
          <p:nvPicPr>
            <p:cNvPr id="11" name="object 11"/>
            <p:cNvPicPr/>
            <p:nvPr/>
          </p:nvPicPr>
          <p:blipFill>
            <a:blip r:embed="rId10" cstate="print"/>
            <a:stretch>
              <a:fillRect/>
            </a:stretch>
          </p:blipFill>
          <p:spPr>
            <a:xfrm>
              <a:off x="9020555" y="6638543"/>
              <a:ext cx="1019556" cy="429767"/>
            </a:xfrm>
            <a:prstGeom prst="rect">
              <a:avLst/>
            </a:prstGeom>
          </p:spPr>
        </p:pic>
        <p:pic>
          <p:nvPicPr>
            <p:cNvPr id="12" name="object 12"/>
            <p:cNvPicPr/>
            <p:nvPr/>
          </p:nvPicPr>
          <p:blipFill>
            <a:blip r:embed="rId11" cstate="print"/>
            <a:stretch>
              <a:fillRect/>
            </a:stretch>
          </p:blipFill>
          <p:spPr>
            <a:xfrm>
              <a:off x="6115811" y="5715000"/>
              <a:ext cx="856488" cy="858012"/>
            </a:xfrm>
            <a:prstGeom prst="rect">
              <a:avLst/>
            </a:prstGeom>
          </p:spPr>
        </p:pic>
        <p:pic>
          <p:nvPicPr>
            <p:cNvPr id="13" name="object 13"/>
            <p:cNvPicPr/>
            <p:nvPr/>
          </p:nvPicPr>
          <p:blipFill>
            <a:blip r:embed="rId12" cstate="print"/>
            <a:stretch>
              <a:fillRect/>
            </a:stretch>
          </p:blipFill>
          <p:spPr>
            <a:xfrm>
              <a:off x="7810500" y="5020055"/>
              <a:ext cx="515111" cy="513588"/>
            </a:xfrm>
            <a:prstGeom prst="rect">
              <a:avLst/>
            </a:prstGeom>
          </p:spPr>
        </p:pic>
        <p:pic>
          <p:nvPicPr>
            <p:cNvPr id="14" name="object 14"/>
            <p:cNvPicPr/>
            <p:nvPr/>
          </p:nvPicPr>
          <p:blipFill>
            <a:blip r:embed="rId13" cstate="print"/>
            <a:stretch>
              <a:fillRect/>
            </a:stretch>
          </p:blipFill>
          <p:spPr>
            <a:xfrm>
              <a:off x="7810500" y="7411211"/>
              <a:ext cx="515111" cy="513588"/>
            </a:xfrm>
            <a:prstGeom prst="rect">
              <a:avLst/>
            </a:prstGeom>
          </p:spPr>
        </p:pic>
        <p:pic>
          <p:nvPicPr>
            <p:cNvPr id="15" name="object 15"/>
            <p:cNvPicPr/>
            <p:nvPr/>
          </p:nvPicPr>
          <p:blipFill>
            <a:blip r:embed="rId14" cstate="print"/>
            <a:stretch>
              <a:fillRect/>
            </a:stretch>
          </p:blipFill>
          <p:spPr>
            <a:xfrm>
              <a:off x="10201655" y="7429500"/>
              <a:ext cx="466344" cy="466344"/>
            </a:xfrm>
            <a:prstGeom prst="rect">
              <a:avLst/>
            </a:prstGeom>
          </p:spPr>
        </p:pic>
        <p:pic>
          <p:nvPicPr>
            <p:cNvPr id="16" name="object 16"/>
            <p:cNvPicPr/>
            <p:nvPr/>
          </p:nvPicPr>
          <p:blipFill>
            <a:blip r:embed="rId15" cstate="print"/>
            <a:stretch>
              <a:fillRect/>
            </a:stretch>
          </p:blipFill>
          <p:spPr>
            <a:xfrm>
              <a:off x="10201655" y="5000244"/>
              <a:ext cx="486155" cy="486155"/>
            </a:xfrm>
            <a:prstGeom prst="rect">
              <a:avLst/>
            </a:prstGeom>
          </p:spPr>
        </p:pic>
      </p:grpSp>
      <p:sp>
        <p:nvSpPr>
          <p:cNvPr id="17" name="object 17"/>
          <p:cNvSpPr txBox="1">
            <a:spLocks noGrp="1"/>
          </p:cNvSpPr>
          <p:nvPr>
            <p:ph type="title"/>
          </p:nvPr>
        </p:nvSpPr>
        <p:spPr>
          <a:xfrm>
            <a:off x="635678" y="1554108"/>
            <a:ext cx="11079903" cy="500992"/>
          </a:xfrm>
          <a:prstGeom prst="rect">
            <a:avLst/>
          </a:prstGeom>
        </p:spPr>
        <p:txBody>
          <a:bodyPr vert="horz" wrap="square" lIns="0" tIns="8467" rIns="0" bIns="0" rtlCol="0" anchor="t">
            <a:spAutoFit/>
          </a:bodyPr>
          <a:lstStyle/>
          <a:p>
            <a:pPr marL="8467">
              <a:spcBef>
                <a:spcPts val="67"/>
              </a:spcBef>
            </a:pPr>
            <a:r>
              <a:rPr sz="3200" b="1" spc="-20" dirty="0">
                <a:latin typeface="Arial"/>
                <a:cs typeface="Arial"/>
              </a:rPr>
              <a:t>WHY</a:t>
            </a:r>
            <a:r>
              <a:rPr sz="3200" b="1" spc="-50" dirty="0">
                <a:latin typeface="Arial"/>
                <a:cs typeface="Arial"/>
              </a:rPr>
              <a:t> </a:t>
            </a:r>
            <a:r>
              <a:rPr sz="3200" b="1" spc="-67" dirty="0">
                <a:latin typeface="Arial"/>
                <a:cs typeface="Arial"/>
              </a:rPr>
              <a:t>WORK</a:t>
            </a:r>
            <a:r>
              <a:rPr sz="3200" b="1" spc="-237" dirty="0">
                <a:latin typeface="Arial"/>
                <a:cs typeface="Arial"/>
              </a:rPr>
              <a:t> </a:t>
            </a:r>
            <a:r>
              <a:rPr sz="3200" b="1" spc="-10" dirty="0">
                <a:latin typeface="Arial"/>
                <a:cs typeface="Arial"/>
              </a:rPr>
              <a:t>WITH</a:t>
            </a:r>
            <a:r>
              <a:rPr sz="3200" b="1" spc="-33" dirty="0">
                <a:latin typeface="Arial"/>
                <a:cs typeface="Arial"/>
              </a:rPr>
              <a:t> </a:t>
            </a:r>
            <a:r>
              <a:rPr lang="en-US" sz="3200" b="1" spc="-7" dirty="0">
                <a:latin typeface="Arial"/>
                <a:cs typeface="Arial"/>
              </a:rPr>
              <a:t>GROWEST E-AUCTIONEERS LIMITED</a:t>
            </a:r>
            <a:r>
              <a:rPr sz="3200" b="1" spc="-33" dirty="0">
                <a:latin typeface="Arial"/>
                <a:cs typeface="Arial"/>
              </a:rPr>
              <a:t>?</a:t>
            </a:r>
            <a:endParaRPr sz="3200" dirty="0">
              <a:latin typeface="Arial"/>
              <a:cs typeface="Arial"/>
            </a:endParaRPr>
          </a:p>
        </p:txBody>
      </p:sp>
      <p:sp>
        <p:nvSpPr>
          <p:cNvPr id="18" name="object 18"/>
          <p:cNvSpPr txBox="1"/>
          <p:nvPr/>
        </p:nvSpPr>
        <p:spPr>
          <a:xfrm>
            <a:off x="1116106" y="2779449"/>
            <a:ext cx="3168756" cy="996449"/>
          </a:xfrm>
          <a:prstGeom prst="rect">
            <a:avLst/>
          </a:prstGeom>
        </p:spPr>
        <p:txBody>
          <a:bodyPr vert="horz" wrap="square" lIns="0" tIns="106257" rIns="0" bIns="0" rtlCol="0">
            <a:spAutoFit/>
          </a:bodyPr>
          <a:lstStyle/>
          <a:p>
            <a:pPr marL="2218801" defTabSz="609630">
              <a:spcBef>
                <a:spcPts val="837"/>
              </a:spcBef>
            </a:pPr>
            <a:r>
              <a:rPr lang="en-US" sz="1233" b="1" spc="-17" dirty="0">
                <a:solidFill>
                  <a:srgbClr val="AA1F23"/>
                </a:solidFill>
                <a:latin typeface="Arial"/>
                <a:cs typeface="Arial"/>
              </a:rPr>
              <a:t>Experience</a:t>
            </a:r>
            <a:endParaRPr sz="1233" dirty="0">
              <a:solidFill>
                <a:prstClr val="black"/>
              </a:solidFill>
              <a:latin typeface="Arial"/>
              <a:cs typeface="Arial"/>
            </a:endParaRPr>
          </a:p>
          <a:p>
            <a:pPr marL="76204" marR="5504" indent="-68160" defTabSz="609630">
              <a:lnSpc>
                <a:spcPct val="117000"/>
              </a:lnSpc>
              <a:spcBef>
                <a:spcPts val="370"/>
              </a:spcBef>
            </a:pPr>
            <a:r>
              <a:rPr lang="en-US" sz="900" dirty="0">
                <a:solidFill>
                  <a:srgbClr val="070505"/>
                </a:solidFill>
                <a:latin typeface="Arial MT"/>
                <a:cs typeface="Arial MT"/>
              </a:rPr>
              <a:t>With years of expertise in the plastic industry, GROWEST E-AUCTIONEERS LIMITED delivers reliable solutions tailored to diverse client needs. Our experience drives innovation and excellence in every project.</a:t>
            </a:r>
            <a:endParaRPr sz="900" dirty="0">
              <a:solidFill>
                <a:prstClr val="black"/>
              </a:solidFill>
              <a:latin typeface="Arial MT"/>
              <a:cs typeface="Arial MT"/>
            </a:endParaRPr>
          </a:p>
        </p:txBody>
      </p:sp>
      <p:sp>
        <p:nvSpPr>
          <p:cNvPr id="19" name="object 19"/>
          <p:cNvSpPr txBox="1"/>
          <p:nvPr/>
        </p:nvSpPr>
        <p:spPr>
          <a:xfrm>
            <a:off x="8132911" y="2779449"/>
            <a:ext cx="3147907" cy="834417"/>
          </a:xfrm>
          <a:prstGeom prst="rect">
            <a:avLst/>
          </a:prstGeom>
        </p:spPr>
        <p:txBody>
          <a:bodyPr vert="horz" wrap="square" lIns="0" tIns="106257" rIns="0" bIns="0" rtlCol="0">
            <a:spAutoFit/>
          </a:bodyPr>
          <a:lstStyle/>
          <a:p>
            <a:pPr marL="8467" defTabSz="609630">
              <a:spcBef>
                <a:spcPts val="837"/>
              </a:spcBef>
            </a:pPr>
            <a:r>
              <a:rPr lang="en-US" sz="1233" b="1" spc="-7" dirty="0">
                <a:solidFill>
                  <a:srgbClr val="242B67"/>
                </a:solidFill>
                <a:latin typeface="Arial"/>
                <a:cs typeface="Arial"/>
              </a:rPr>
              <a:t>Quality Products</a:t>
            </a:r>
            <a:endParaRPr sz="1233" dirty="0">
              <a:solidFill>
                <a:prstClr val="black"/>
              </a:solidFill>
              <a:latin typeface="Arial"/>
              <a:cs typeface="Arial"/>
            </a:endParaRPr>
          </a:p>
          <a:p>
            <a:pPr marL="8467" marR="3387" defTabSz="609630">
              <a:lnSpc>
                <a:spcPct val="117000"/>
              </a:lnSpc>
              <a:spcBef>
                <a:spcPts val="370"/>
              </a:spcBef>
            </a:pPr>
            <a:r>
              <a:rPr lang="en-US" sz="900" spc="-10" dirty="0">
                <a:solidFill>
                  <a:srgbClr val="070505"/>
                </a:solidFill>
                <a:latin typeface="Arial MT"/>
                <a:cs typeface="Arial MT"/>
              </a:rPr>
              <a:t>We are committed to offering premium-grade plastic products that meet international standards. Every item is crafted with precision to ensure durability and performance.</a:t>
            </a:r>
            <a:endParaRPr sz="900" dirty="0">
              <a:solidFill>
                <a:prstClr val="black"/>
              </a:solidFill>
              <a:latin typeface="Arial MT"/>
              <a:cs typeface="Arial MT"/>
            </a:endParaRPr>
          </a:p>
        </p:txBody>
      </p:sp>
      <p:sp>
        <p:nvSpPr>
          <p:cNvPr id="20" name="object 20"/>
          <p:cNvSpPr txBox="1"/>
          <p:nvPr/>
        </p:nvSpPr>
        <p:spPr>
          <a:xfrm>
            <a:off x="8132911" y="4970538"/>
            <a:ext cx="3107690" cy="834417"/>
          </a:xfrm>
          <a:prstGeom prst="rect">
            <a:avLst/>
          </a:prstGeom>
        </p:spPr>
        <p:txBody>
          <a:bodyPr vert="horz" wrap="square" lIns="0" tIns="106257" rIns="0" bIns="0" rtlCol="0">
            <a:spAutoFit/>
          </a:bodyPr>
          <a:lstStyle/>
          <a:p>
            <a:pPr marL="8467" defTabSz="609630">
              <a:spcBef>
                <a:spcPts val="837"/>
              </a:spcBef>
            </a:pPr>
            <a:r>
              <a:rPr lang="en-US" sz="1233" b="1" spc="-13" dirty="0">
                <a:solidFill>
                  <a:srgbClr val="AA1F23"/>
                </a:solidFill>
                <a:latin typeface="Arial"/>
                <a:cs typeface="Arial"/>
              </a:rPr>
              <a:t>24/7 Customer Support</a:t>
            </a:r>
            <a:endParaRPr sz="1233" dirty="0">
              <a:solidFill>
                <a:prstClr val="black"/>
              </a:solidFill>
              <a:latin typeface="Arial"/>
              <a:cs typeface="Arial"/>
            </a:endParaRPr>
          </a:p>
          <a:p>
            <a:pPr marL="8467" marR="3387" defTabSz="609630">
              <a:lnSpc>
                <a:spcPct val="117000"/>
              </a:lnSpc>
              <a:spcBef>
                <a:spcPts val="370"/>
              </a:spcBef>
            </a:pPr>
            <a:r>
              <a:rPr lang="en-US" sz="900" dirty="0">
                <a:solidFill>
                  <a:srgbClr val="070505"/>
                </a:solidFill>
                <a:latin typeface="Arial MT"/>
                <a:cs typeface="Arial MT"/>
              </a:rPr>
              <a:t>Our dedicated team is available round the clock to address your queries and provide seamless assistance. Trust us for prompt and personalized support anytime.</a:t>
            </a:r>
          </a:p>
        </p:txBody>
      </p:sp>
      <p:sp>
        <p:nvSpPr>
          <p:cNvPr id="21" name="object 21"/>
          <p:cNvSpPr txBox="1"/>
          <p:nvPr/>
        </p:nvSpPr>
        <p:spPr>
          <a:xfrm>
            <a:off x="635678" y="4957483"/>
            <a:ext cx="3653011" cy="927904"/>
          </a:xfrm>
          <a:prstGeom prst="rect">
            <a:avLst/>
          </a:prstGeom>
        </p:spPr>
        <p:txBody>
          <a:bodyPr vert="horz" wrap="square" lIns="0" tIns="106257" rIns="0" bIns="0" rtlCol="0">
            <a:spAutoFit/>
          </a:bodyPr>
          <a:lstStyle/>
          <a:p>
            <a:pPr marL="2024481" defTabSz="609630">
              <a:spcBef>
                <a:spcPts val="837"/>
              </a:spcBef>
            </a:pPr>
            <a:r>
              <a:rPr lang="en-US" sz="1233" b="1" dirty="0">
                <a:solidFill>
                  <a:srgbClr val="242B67"/>
                </a:solidFill>
                <a:latin typeface="Arial"/>
                <a:cs typeface="Arial"/>
              </a:rPr>
              <a:t>High Quality Plastic Granules</a:t>
            </a:r>
            <a:endParaRPr sz="1233" dirty="0">
              <a:solidFill>
                <a:prstClr val="black"/>
              </a:solidFill>
              <a:latin typeface="Arial"/>
              <a:cs typeface="Arial"/>
            </a:endParaRPr>
          </a:p>
          <a:p>
            <a:pPr marR="3387" algn="r" defTabSz="609630">
              <a:spcBef>
                <a:spcPts val="193"/>
              </a:spcBef>
            </a:pPr>
            <a:r>
              <a:rPr lang="en-US" sz="900" spc="-3" dirty="0">
                <a:solidFill>
                  <a:srgbClr val="070505"/>
                </a:solidFill>
                <a:latin typeface="Arial MT"/>
                <a:cs typeface="Arial MT"/>
              </a:rPr>
              <a:t>Our state-of-the-art facilities produce uniform plastic granules, ensuring consistency and adaptability across various industries. These granules are eco-friendly and efficient for manufacturing.</a:t>
            </a:r>
            <a:endParaRPr sz="900" dirty="0">
              <a:solidFill>
                <a:prstClr val="black"/>
              </a:solidFill>
              <a:latin typeface="Arial MT"/>
              <a:cs typeface="Arial MT"/>
            </a:endParaRPr>
          </a:p>
        </p:txBody>
      </p:sp>
      <p:pic>
        <p:nvPicPr>
          <p:cNvPr id="22" name="object 22"/>
          <p:cNvPicPr/>
          <p:nvPr/>
        </p:nvPicPr>
        <p:blipFill>
          <a:blip r:embed="rId16" cstate="print"/>
          <a:stretch>
            <a:fillRect/>
          </a:stretch>
        </p:blipFill>
        <p:spPr>
          <a:xfrm>
            <a:off x="1" y="347473"/>
            <a:ext cx="2663951" cy="831087"/>
          </a:xfrm>
          <a:prstGeom prst="rect">
            <a:avLst/>
          </a:prstGeom>
        </p:spPr>
      </p:pic>
    </p:spTree>
    <p:extLst>
      <p:ext uri="{BB962C8B-B14F-4D97-AF65-F5344CB8AC3E}">
        <p14:creationId xmlns:p14="http://schemas.microsoft.com/office/powerpoint/2010/main" val="1618547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972" y="-77260"/>
            <a:ext cx="12191999" cy="6812278"/>
            <a:chOff x="0" y="0"/>
            <a:chExt cx="18287999" cy="10218417"/>
          </a:xfrm>
        </p:grpSpPr>
        <p:pic>
          <p:nvPicPr>
            <p:cNvPr id="3" name="object 3"/>
            <p:cNvPicPr/>
            <p:nvPr/>
          </p:nvPicPr>
          <p:blipFill>
            <a:blip r:embed="rId2" cstate="print"/>
            <a:stretch>
              <a:fillRect/>
            </a:stretch>
          </p:blipFill>
          <p:spPr>
            <a:xfrm>
              <a:off x="525780" y="630936"/>
              <a:ext cx="17256252" cy="9025128"/>
            </a:xfrm>
            <a:prstGeom prst="rect">
              <a:avLst/>
            </a:prstGeom>
          </p:spPr>
        </p:pic>
        <p:pic>
          <p:nvPicPr>
            <p:cNvPr id="4" name="object 4"/>
            <p:cNvPicPr/>
            <p:nvPr/>
          </p:nvPicPr>
          <p:blipFill>
            <a:blip r:embed="rId3" cstate="print"/>
            <a:stretch>
              <a:fillRect/>
            </a:stretch>
          </p:blipFill>
          <p:spPr>
            <a:xfrm>
              <a:off x="0" y="123441"/>
              <a:ext cx="18287999" cy="10040110"/>
            </a:xfrm>
            <a:prstGeom prst="rect">
              <a:avLst/>
            </a:prstGeom>
          </p:spPr>
        </p:pic>
        <p:pic>
          <p:nvPicPr>
            <p:cNvPr id="5" name="object 5"/>
            <p:cNvPicPr/>
            <p:nvPr/>
          </p:nvPicPr>
          <p:blipFill>
            <a:blip r:embed="rId4" cstate="print"/>
            <a:stretch>
              <a:fillRect/>
            </a:stretch>
          </p:blipFill>
          <p:spPr>
            <a:xfrm>
              <a:off x="71627" y="35050"/>
              <a:ext cx="18164556" cy="10163552"/>
            </a:xfrm>
            <a:prstGeom prst="rect">
              <a:avLst/>
            </a:prstGeom>
          </p:spPr>
        </p:pic>
        <p:pic>
          <p:nvPicPr>
            <p:cNvPr id="6" name="object 6"/>
            <p:cNvPicPr/>
            <p:nvPr/>
          </p:nvPicPr>
          <p:blipFill>
            <a:blip r:embed="rId5" cstate="print"/>
            <a:stretch>
              <a:fillRect/>
            </a:stretch>
          </p:blipFill>
          <p:spPr>
            <a:xfrm>
              <a:off x="0" y="0"/>
              <a:ext cx="18280379" cy="10218417"/>
            </a:xfrm>
            <a:prstGeom prst="rect">
              <a:avLst/>
            </a:prstGeom>
          </p:spPr>
        </p:pic>
      </p:grpSp>
      <p:sp>
        <p:nvSpPr>
          <p:cNvPr id="7" name="object 7"/>
          <p:cNvSpPr txBox="1">
            <a:spLocks noGrp="1"/>
          </p:cNvSpPr>
          <p:nvPr>
            <p:ph type="title"/>
          </p:nvPr>
        </p:nvSpPr>
        <p:spPr>
          <a:xfrm>
            <a:off x="4124198" y="939292"/>
            <a:ext cx="4166023" cy="747213"/>
          </a:xfrm>
          <a:prstGeom prst="rect">
            <a:avLst/>
          </a:prstGeom>
        </p:spPr>
        <p:txBody>
          <a:bodyPr vert="horz" wrap="square" lIns="0" tIns="8467" rIns="0" bIns="0" rtlCol="0">
            <a:spAutoFit/>
          </a:bodyPr>
          <a:lstStyle/>
          <a:p>
            <a:pPr marL="8467">
              <a:spcBef>
                <a:spcPts val="67"/>
              </a:spcBef>
            </a:pPr>
            <a:r>
              <a:rPr sz="4800" b="1" spc="-60" dirty="0">
                <a:solidFill>
                  <a:srgbClr val="FFFFFF"/>
                </a:solidFill>
                <a:latin typeface="Arial"/>
                <a:cs typeface="Arial"/>
              </a:rPr>
              <a:t>CONTACT</a:t>
            </a:r>
            <a:r>
              <a:rPr sz="4800" b="1" spc="-10" dirty="0">
                <a:solidFill>
                  <a:srgbClr val="FFFFFF"/>
                </a:solidFill>
                <a:latin typeface="Arial"/>
                <a:cs typeface="Arial"/>
              </a:rPr>
              <a:t> </a:t>
            </a:r>
            <a:r>
              <a:rPr sz="4800" b="1" spc="-13" dirty="0">
                <a:solidFill>
                  <a:srgbClr val="FFFFFF"/>
                </a:solidFill>
                <a:latin typeface="Arial"/>
                <a:cs typeface="Arial"/>
              </a:rPr>
              <a:t>US:</a:t>
            </a:r>
            <a:endParaRPr sz="4800">
              <a:latin typeface="Arial"/>
              <a:cs typeface="Arial"/>
            </a:endParaRPr>
          </a:p>
        </p:txBody>
      </p:sp>
      <p:grpSp>
        <p:nvGrpSpPr>
          <p:cNvPr id="8" name="object 8"/>
          <p:cNvGrpSpPr/>
          <p:nvPr/>
        </p:nvGrpSpPr>
        <p:grpSpPr>
          <a:xfrm>
            <a:off x="291084" y="370652"/>
            <a:ext cx="8947150" cy="6280997"/>
            <a:chOff x="300227" y="370331"/>
            <a:chExt cx="13420725" cy="9421495"/>
          </a:xfrm>
        </p:grpSpPr>
        <p:sp>
          <p:nvSpPr>
            <p:cNvPr id="9" name="object 9"/>
            <p:cNvSpPr/>
            <p:nvPr/>
          </p:nvSpPr>
          <p:spPr>
            <a:xfrm>
              <a:off x="6198362" y="2446908"/>
              <a:ext cx="6126480" cy="96520"/>
            </a:xfrm>
            <a:custGeom>
              <a:avLst/>
              <a:gdLst/>
              <a:ahLst/>
              <a:cxnLst/>
              <a:rect l="l" t="t" r="r" b="b"/>
              <a:pathLst>
                <a:path w="6126480" h="96519">
                  <a:moveTo>
                    <a:pt x="6126480" y="0"/>
                  </a:moveTo>
                  <a:lnTo>
                    <a:pt x="0" y="0"/>
                  </a:lnTo>
                  <a:lnTo>
                    <a:pt x="0" y="96012"/>
                  </a:lnTo>
                  <a:lnTo>
                    <a:pt x="6126480" y="96012"/>
                  </a:lnTo>
                  <a:lnTo>
                    <a:pt x="6126480" y="0"/>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pic>
          <p:nvPicPr>
            <p:cNvPr id="10" name="object 10"/>
            <p:cNvPicPr/>
            <p:nvPr/>
          </p:nvPicPr>
          <p:blipFill>
            <a:blip r:embed="rId6" cstate="print"/>
            <a:stretch>
              <a:fillRect/>
            </a:stretch>
          </p:blipFill>
          <p:spPr>
            <a:xfrm>
              <a:off x="342899" y="3846550"/>
              <a:ext cx="4361688" cy="5672328"/>
            </a:xfrm>
            <a:prstGeom prst="rect">
              <a:avLst/>
            </a:prstGeom>
          </p:spPr>
        </p:pic>
        <p:pic>
          <p:nvPicPr>
            <p:cNvPr id="11" name="object 11"/>
            <p:cNvPicPr/>
            <p:nvPr/>
          </p:nvPicPr>
          <p:blipFill>
            <a:blip r:embed="rId7" cstate="print"/>
            <a:stretch>
              <a:fillRect/>
            </a:stretch>
          </p:blipFill>
          <p:spPr>
            <a:xfrm>
              <a:off x="534923" y="4038599"/>
              <a:ext cx="3991355" cy="5301996"/>
            </a:xfrm>
            <a:prstGeom prst="rect">
              <a:avLst/>
            </a:prstGeom>
          </p:spPr>
        </p:pic>
        <p:sp>
          <p:nvSpPr>
            <p:cNvPr id="12" name="object 12"/>
            <p:cNvSpPr/>
            <p:nvPr/>
          </p:nvSpPr>
          <p:spPr>
            <a:xfrm>
              <a:off x="8917685" y="6372605"/>
              <a:ext cx="4784090" cy="3400425"/>
            </a:xfrm>
            <a:custGeom>
              <a:avLst/>
              <a:gdLst/>
              <a:ahLst/>
              <a:cxnLst/>
              <a:rect l="l" t="t" r="r" b="b"/>
              <a:pathLst>
                <a:path w="4784090" h="3400425">
                  <a:moveTo>
                    <a:pt x="0" y="0"/>
                  </a:moveTo>
                  <a:lnTo>
                    <a:pt x="0" y="3399891"/>
                  </a:lnTo>
                </a:path>
                <a:path w="4784090" h="3400425">
                  <a:moveTo>
                    <a:pt x="4783835" y="0"/>
                  </a:moveTo>
                  <a:lnTo>
                    <a:pt x="4783835" y="3399891"/>
                  </a:lnTo>
                </a:path>
              </a:pathLst>
            </a:custGeom>
            <a:ln w="38100">
              <a:solidFill>
                <a:srgbClr val="FFFFFF"/>
              </a:solidFill>
            </a:ln>
          </p:spPr>
          <p:txBody>
            <a:bodyPr wrap="square" lIns="0" tIns="0" rIns="0" bIns="0" rtlCol="0"/>
            <a:lstStyle/>
            <a:p>
              <a:pPr defTabSz="609630"/>
              <a:endParaRPr sz="1200">
                <a:solidFill>
                  <a:prstClr val="black"/>
                </a:solidFill>
                <a:latin typeface="Calibri"/>
              </a:endParaRPr>
            </a:p>
          </p:txBody>
        </p:sp>
        <p:pic>
          <p:nvPicPr>
            <p:cNvPr id="13" name="object 13"/>
            <p:cNvPicPr/>
            <p:nvPr/>
          </p:nvPicPr>
          <p:blipFill>
            <a:blip r:embed="rId8" cstate="print"/>
            <a:stretch>
              <a:fillRect/>
            </a:stretch>
          </p:blipFill>
          <p:spPr>
            <a:xfrm>
              <a:off x="300227" y="1459992"/>
              <a:ext cx="2989326" cy="1128522"/>
            </a:xfrm>
            <a:prstGeom prst="rect">
              <a:avLst/>
            </a:prstGeom>
          </p:spPr>
        </p:pic>
        <p:pic>
          <p:nvPicPr>
            <p:cNvPr id="14" name="object 14"/>
            <p:cNvPicPr/>
            <p:nvPr/>
          </p:nvPicPr>
          <p:blipFill>
            <a:blip r:embed="rId9" cstate="print"/>
            <a:stretch>
              <a:fillRect/>
            </a:stretch>
          </p:blipFill>
          <p:spPr>
            <a:xfrm>
              <a:off x="315467" y="370331"/>
              <a:ext cx="2961132" cy="1100327"/>
            </a:xfrm>
            <a:prstGeom prst="rect">
              <a:avLst/>
            </a:prstGeom>
          </p:spPr>
        </p:pic>
        <p:pic>
          <p:nvPicPr>
            <p:cNvPr id="15" name="object 15"/>
            <p:cNvPicPr/>
            <p:nvPr/>
          </p:nvPicPr>
          <p:blipFill>
            <a:blip r:embed="rId10" cstate="print"/>
            <a:stretch>
              <a:fillRect/>
            </a:stretch>
          </p:blipFill>
          <p:spPr>
            <a:xfrm>
              <a:off x="5081016" y="4965191"/>
              <a:ext cx="371856" cy="371855"/>
            </a:xfrm>
            <a:prstGeom prst="rect">
              <a:avLst/>
            </a:prstGeom>
          </p:spPr>
        </p:pic>
        <p:pic>
          <p:nvPicPr>
            <p:cNvPr id="16" name="object 16"/>
            <p:cNvPicPr/>
            <p:nvPr/>
          </p:nvPicPr>
          <p:blipFill>
            <a:blip r:embed="rId11" cstate="print"/>
            <a:stretch>
              <a:fillRect/>
            </a:stretch>
          </p:blipFill>
          <p:spPr>
            <a:xfrm>
              <a:off x="5082539" y="4224528"/>
              <a:ext cx="446532" cy="446532"/>
            </a:xfrm>
            <a:prstGeom prst="rect">
              <a:avLst/>
            </a:prstGeom>
          </p:spPr>
        </p:pic>
      </p:grpSp>
      <p:sp>
        <p:nvSpPr>
          <p:cNvPr id="17" name="object 17"/>
          <p:cNvSpPr txBox="1"/>
          <p:nvPr/>
        </p:nvSpPr>
        <p:spPr>
          <a:xfrm>
            <a:off x="6231974" y="4359910"/>
            <a:ext cx="2391410" cy="1744879"/>
          </a:xfrm>
          <a:prstGeom prst="rect">
            <a:avLst/>
          </a:prstGeom>
        </p:spPr>
        <p:txBody>
          <a:bodyPr vert="horz" wrap="square" lIns="0" tIns="8043" rIns="0" bIns="0" rtlCol="0">
            <a:spAutoFit/>
          </a:bodyPr>
          <a:lstStyle/>
          <a:p>
            <a:pPr marL="8467" marR="3387" defTabSz="609630">
              <a:spcBef>
                <a:spcPts val="63"/>
              </a:spcBef>
            </a:pPr>
            <a:r>
              <a:rPr lang="en-GB" sz="1867" b="1" spc="-7" dirty="0">
                <a:solidFill>
                  <a:srgbClr val="FFFFFF"/>
                </a:solidFill>
                <a:latin typeface="Calibri"/>
                <a:cs typeface="Calibri"/>
              </a:rPr>
              <a:t>Plant</a:t>
            </a:r>
            <a:r>
              <a:rPr sz="1867" b="1" spc="-3" dirty="0">
                <a:solidFill>
                  <a:srgbClr val="FFFFFF"/>
                </a:solidFill>
                <a:latin typeface="Calibri"/>
                <a:cs typeface="Calibri"/>
              </a:rPr>
              <a:t>:</a:t>
            </a:r>
            <a:r>
              <a:rPr lang="en-GB" sz="1867" b="1" spc="-3" dirty="0">
                <a:solidFill>
                  <a:srgbClr val="FFFFFF"/>
                </a:solidFill>
                <a:latin typeface="Calibri"/>
                <a:cs typeface="Calibri"/>
              </a:rPr>
              <a:t> H3/H4 </a:t>
            </a:r>
            <a:r>
              <a:rPr lang="en-GB" sz="1867" b="1" spc="-3" dirty="0" err="1">
                <a:solidFill>
                  <a:srgbClr val="FFFFFF"/>
                </a:solidFill>
                <a:latin typeface="Calibri"/>
                <a:cs typeface="Calibri"/>
              </a:rPr>
              <a:t>Rajlaxmi</a:t>
            </a:r>
            <a:r>
              <a:rPr lang="en-GB" sz="1867" b="1" spc="-3" dirty="0">
                <a:solidFill>
                  <a:srgbClr val="FFFFFF"/>
                </a:solidFill>
                <a:latin typeface="Calibri"/>
                <a:cs typeface="Calibri"/>
              </a:rPr>
              <a:t> </a:t>
            </a:r>
            <a:r>
              <a:rPr lang="en-GB" sz="1867" b="1" spc="-3" dirty="0" err="1">
                <a:solidFill>
                  <a:srgbClr val="FFFFFF"/>
                </a:solidFill>
                <a:latin typeface="Calibri"/>
                <a:cs typeface="Calibri"/>
              </a:rPr>
              <a:t>Sulzer</a:t>
            </a:r>
            <a:r>
              <a:rPr lang="en-GB" sz="1867" b="1" spc="-3" dirty="0">
                <a:solidFill>
                  <a:srgbClr val="FFFFFF"/>
                </a:solidFill>
                <a:latin typeface="Calibri"/>
                <a:cs typeface="Calibri"/>
              </a:rPr>
              <a:t> Park, Village </a:t>
            </a:r>
            <a:r>
              <a:rPr lang="en-GB" sz="1867" b="1" spc="-3" dirty="0" err="1">
                <a:solidFill>
                  <a:srgbClr val="FFFFFF"/>
                </a:solidFill>
                <a:latin typeface="Calibri"/>
                <a:cs typeface="Calibri"/>
              </a:rPr>
              <a:t>Gholgaon</a:t>
            </a:r>
            <a:r>
              <a:rPr lang="en-GB" sz="1867" b="1" spc="-3" dirty="0">
                <a:solidFill>
                  <a:srgbClr val="FFFFFF"/>
                </a:solidFill>
                <a:latin typeface="Calibri"/>
                <a:cs typeface="Calibri"/>
              </a:rPr>
              <a:t>, </a:t>
            </a:r>
            <a:r>
              <a:rPr lang="en-GB" sz="1867" b="1" spc="-3" dirty="0" err="1">
                <a:solidFill>
                  <a:srgbClr val="FFFFFF"/>
                </a:solidFill>
                <a:latin typeface="Calibri"/>
                <a:cs typeface="Calibri"/>
              </a:rPr>
              <a:t>Sonale</a:t>
            </a:r>
            <a:r>
              <a:rPr lang="en-GB" sz="1867" b="1" spc="-3" dirty="0">
                <a:solidFill>
                  <a:srgbClr val="FFFFFF"/>
                </a:solidFill>
                <a:latin typeface="Calibri"/>
                <a:cs typeface="Calibri"/>
              </a:rPr>
              <a:t>, </a:t>
            </a:r>
            <a:r>
              <a:rPr lang="en-GB" sz="1867" b="1" spc="-3" dirty="0" err="1">
                <a:solidFill>
                  <a:srgbClr val="FFFFFF"/>
                </a:solidFill>
                <a:latin typeface="Calibri"/>
                <a:cs typeface="Calibri"/>
              </a:rPr>
              <a:t>Bhiwandi</a:t>
            </a:r>
            <a:r>
              <a:rPr lang="en-GB" sz="1867" b="1" spc="-3" dirty="0">
                <a:solidFill>
                  <a:srgbClr val="FFFFFF"/>
                </a:solidFill>
                <a:latin typeface="Calibri"/>
                <a:cs typeface="Calibri"/>
              </a:rPr>
              <a:t>, Thane, Maharashtra-421302</a:t>
            </a:r>
          </a:p>
          <a:p>
            <a:pPr marL="8467" marR="3387" defTabSz="609630">
              <a:spcBef>
                <a:spcPts val="63"/>
              </a:spcBef>
            </a:pPr>
            <a:r>
              <a:rPr lang="en-GB" sz="1867" b="1" spc="-3" dirty="0">
                <a:solidFill>
                  <a:srgbClr val="FFFFFF"/>
                </a:solidFill>
                <a:latin typeface="Calibri"/>
                <a:cs typeface="Calibri"/>
              </a:rPr>
              <a:t>Tel: 02522 299833</a:t>
            </a:r>
            <a:endParaRPr sz="1867" dirty="0">
              <a:solidFill>
                <a:prstClr val="black"/>
              </a:solidFill>
              <a:latin typeface="Calibri"/>
              <a:cs typeface="Calibri"/>
            </a:endParaRPr>
          </a:p>
        </p:txBody>
      </p:sp>
      <p:sp>
        <p:nvSpPr>
          <p:cNvPr id="18" name="object 18"/>
          <p:cNvSpPr txBox="1">
            <a:spLocks noGrp="1"/>
          </p:cNvSpPr>
          <p:nvPr>
            <p:ph type="body" idx="1"/>
          </p:nvPr>
        </p:nvSpPr>
        <p:spPr>
          <a:xfrm>
            <a:off x="1317498" y="1933529"/>
            <a:ext cx="10264902" cy="2075847"/>
          </a:xfrm>
          <a:prstGeom prst="rect">
            <a:avLst/>
          </a:prstGeom>
        </p:spPr>
        <p:txBody>
          <a:bodyPr vert="horz" wrap="square" lIns="0" tIns="8467" rIns="0" bIns="0" rtlCol="0">
            <a:spAutoFit/>
          </a:bodyPr>
          <a:lstStyle/>
          <a:p>
            <a:pPr marL="93985">
              <a:spcBef>
                <a:spcPts val="67"/>
              </a:spcBef>
            </a:pPr>
            <a:r>
              <a:rPr dirty="0"/>
              <a:t>GROWEST</a:t>
            </a:r>
            <a:r>
              <a:rPr spc="-20" dirty="0"/>
              <a:t> </a:t>
            </a:r>
            <a:r>
              <a:rPr spc="3" dirty="0"/>
              <a:t>E-AUCTIONEERS</a:t>
            </a:r>
            <a:r>
              <a:rPr spc="-40" dirty="0"/>
              <a:t> </a:t>
            </a:r>
            <a:r>
              <a:rPr dirty="0"/>
              <a:t>LIMITED</a:t>
            </a:r>
          </a:p>
          <a:p>
            <a:pPr marL="2699732" marR="4756388">
              <a:lnSpc>
                <a:spcPts val="3720"/>
              </a:lnSpc>
              <a:spcBef>
                <a:spcPts val="330"/>
              </a:spcBef>
            </a:pPr>
            <a:r>
              <a:rPr lang="en-US" sz="1867" spc="-10" dirty="0" err="1">
                <a:latin typeface="Calibri"/>
                <a:cs typeface="Calibri"/>
                <a:hlinkClick r:id="rId12"/>
              </a:rPr>
              <a:t>info</a:t>
            </a:r>
            <a:r>
              <a:rPr sz="1867" spc="-10" dirty="0" err="1">
                <a:latin typeface="Calibri"/>
                <a:cs typeface="Calibri"/>
                <a:hlinkClick r:id="rId12"/>
              </a:rPr>
              <a:t>@growes</a:t>
            </a:r>
            <a:r>
              <a:rPr lang="en-GB" sz="1867" spc="-10" dirty="0">
                <a:latin typeface="Calibri"/>
                <a:cs typeface="Calibri"/>
                <a:hlinkClick r:id="rId12"/>
              </a:rPr>
              <a:t>t.in</a:t>
            </a:r>
            <a:r>
              <a:rPr sz="1867" spc="-10" dirty="0">
                <a:latin typeface="Calibri"/>
                <a:cs typeface="Calibri"/>
                <a:hlinkClick r:id="rId12"/>
              </a:rPr>
              <a:t> </a:t>
            </a:r>
            <a:r>
              <a:rPr sz="1867" spc="-7" dirty="0">
                <a:latin typeface="Calibri"/>
                <a:cs typeface="Calibri"/>
              </a:rPr>
              <a:t> </a:t>
            </a:r>
            <a:r>
              <a:rPr sz="1867" spc="-13" dirty="0">
                <a:latin typeface="Calibri"/>
                <a:cs typeface="Calibri"/>
                <a:hlinkClick r:id="rId13"/>
              </a:rPr>
              <a:t>www.growest</a:t>
            </a:r>
            <a:r>
              <a:rPr lang="en-US" sz="1867" spc="-13" dirty="0">
                <a:latin typeface="Calibri"/>
                <a:cs typeface="Calibri"/>
                <a:hlinkClick r:id="rId13"/>
              </a:rPr>
              <a:t>.in</a:t>
            </a:r>
            <a:r>
              <a:rPr lang="en-US" sz="1867" spc="-13" dirty="0">
                <a:latin typeface="Calibri"/>
                <a:cs typeface="Calibri"/>
              </a:rPr>
              <a:t> </a:t>
            </a:r>
            <a:endParaRPr sz="1867" dirty="0">
              <a:latin typeface="Calibri"/>
              <a:cs typeface="Calibri"/>
            </a:endParaRPr>
          </a:p>
          <a:p>
            <a:pPr marL="2717936">
              <a:spcBef>
                <a:spcPts val="873"/>
              </a:spcBef>
            </a:pPr>
            <a:r>
              <a:rPr sz="1867" spc="-3" dirty="0">
                <a:latin typeface="Calibri"/>
                <a:cs typeface="Calibri"/>
              </a:rPr>
              <a:t>022</a:t>
            </a:r>
            <a:r>
              <a:rPr sz="1867" spc="10" dirty="0">
                <a:latin typeface="Calibri"/>
                <a:cs typeface="Calibri"/>
              </a:rPr>
              <a:t> </a:t>
            </a:r>
            <a:r>
              <a:rPr lang="en-GB" sz="1867" spc="-3" dirty="0">
                <a:latin typeface="Calibri"/>
                <a:cs typeface="Calibri"/>
              </a:rPr>
              <a:t>44516027</a:t>
            </a:r>
            <a:r>
              <a:rPr sz="1867" spc="-3" dirty="0">
                <a:latin typeface="Calibri"/>
                <a:cs typeface="Calibri"/>
              </a:rPr>
              <a:t>/</a:t>
            </a:r>
            <a:r>
              <a:rPr sz="1867" dirty="0">
                <a:latin typeface="Calibri"/>
                <a:cs typeface="Calibri"/>
              </a:rPr>
              <a:t> </a:t>
            </a:r>
            <a:r>
              <a:rPr sz="1867" spc="-7" dirty="0">
                <a:latin typeface="Calibri"/>
                <a:cs typeface="Calibri"/>
              </a:rPr>
              <a:t>+91</a:t>
            </a:r>
            <a:r>
              <a:rPr sz="1867" spc="23" dirty="0">
                <a:latin typeface="Calibri"/>
                <a:cs typeface="Calibri"/>
              </a:rPr>
              <a:t> </a:t>
            </a:r>
            <a:r>
              <a:rPr sz="1867" spc="-3" dirty="0">
                <a:latin typeface="Calibri"/>
                <a:cs typeface="Calibri"/>
              </a:rPr>
              <a:t>99200</a:t>
            </a:r>
            <a:r>
              <a:rPr sz="1867" spc="33" dirty="0">
                <a:latin typeface="Calibri"/>
                <a:cs typeface="Calibri"/>
              </a:rPr>
              <a:t> </a:t>
            </a:r>
            <a:r>
              <a:rPr sz="1867" spc="-3" dirty="0">
                <a:latin typeface="Calibri"/>
                <a:cs typeface="Calibri"/>
              </a:rPr>
              <a:t>09907</a:t>
            </a:r>
            <a:r>
              <a:rPr lang="en-GB" sz="1867" spc="-3" dirty="0">
                <a:latin typeface="Calibri"/>
                <a:cs typeface="Calibri"/>
              </a:rPr>
              <a:t> </a:t>
            </a:r>
            <a:r>
              <a:rPr sz="1867" spc="-3" dirty="0">
                <a:latin typeface="Calibri"/>
                <a:cs typeface="Calibri"/>
              </a:rPr>
              <a:t>+9</a:t>
            </a:r>
            <a:r>
              <a:rPr lang="en-US" sz="1867" spc="-3" dirty="0">
                <a:latin typeface="Calibri"/>
                <a:cs typeface="Calibri"/>
              </a:rPr>
              <a:t>1 99200 09901</a:t>
            </a:r>
            <a:endParaRPr sz="1867" dirty="0">
              <a:latin typeface="Calibri"/>
              <a:cs typeface="Calibri"/>
            </a:endParaRPr>
          </a:p>
        </p:txBody>
      </p:sp>
      <p:pic>
        <p:nvPicPr>
          <p:cNvPr id="19" name="object 19"/>
          <p:cNvPicPr/>
          <p:nvPr/>
        </p:nvPicPr>
        <p:blipFill>
          <a:blip r:embed="rId14" cstate="print"/>
          <a:stretch>
            <a:fillRect/>
          </a:stretch>
        </p:blipFill>
        <p:spPr>
          <a:xfrm>
            <a:off x="3475229" y="3729287"/>
            <a:ext cx="323088" cy="323087"/>
          </a:xfrm>
          <a:prstGeom prst="rect">
            <a:avLst/>
          </a:prstGeom>
        </p:spPr>
      </p:pic>
      <p:sp>
        <p:nvSpPr>
          <p:cNvPr id="20" name="object 20"/>
          <p:cNvSpPr txBox="1"/>
          <p:nvPr/>
        </p:nvSpPr>
        <p:spPr>
          <a:xfrm>
            <a:off x="3245189" y="4343907"/>
            <a:ext cx="2534073" cy="2019378"/>
          </a:xfrm>
          <a:prstGeom prst="rect">
            <a:avLst/>
          </a:prstGeom>
        </p:spPr>
        <p:txBody>
          <a:bodyPr vert="horz" wrap="square" lIns="0" tIns="8043" rIns="0" bIns="0" rtlCol="0">
            <a:spAutoFit/>
          </a:bodyPr>
          <a:lstStyle/>
          <a:p>
            <a:pPr marL="8467" marR="3387" defTabSz="609630">
              <a:spcBef>
                <a:spcPts val="63"/>
              </a:spcBef>
            </a:pPr>
            <a:r>
              <a:rPr sz="1867" b="1" spc="-13" dirty="0">
                <a:solidFill>
                  <a:srgbClr val="FFFFFF"/>
                </a:solidFill>
                <a:latin typeface="Calibri"/>
                <a:cs typeface="Calibri"/>
              </a:rPr>
              <a:t>Corporate</a:t>
            </a:r>
            <a:r>
              <a:rPr sz="1867" b="1" spc="10" dirty="0">
                <a:solidFill>
                  <a:srgbClr val="FFFFFF"/>
                </a:solidFill>
                <a:latin typeface="Calibri"/>
                <a:cs typeface="Calibri"/>
              </a:rPr>
              <a:t> </a:t>
            </a:r>
            <a:r>
              <a:rPr sz="1867" b="1" spc="-3" dirty="0">
                <a:solidFill>
                  <a:srgbClr val="FFFFFF"/>
                </a:solidFill>
                <a:latin typeface="Calibri"/>
                <a:cs typeface="Calibri"/>
              </a:rPr>
              <a:t>Office:</a:t>
            </a:r>
            <a:r>
              <a:rPr sz="1867" b="1" spc="3" dirty="0">
                <a:solidFill>
                  <a:srgbClr val="FFFFFF"/>
                </a:solidFill>
                <a:latin typeface="Calibri"/>
                <a:cs typeface="Calibri"/>
              </a:rPr>
              <a:t> </a:t>
            </a:r>
            <a:r>
              <a:rPr lang="en-US" sz="1867" spc="-3" dirty="0">
                <a:solidFill>
                  <a:srgbClr val="FFFFFF"/>
                </a:solidFill>
                <a:cs typeface="Calibri"/>
              </a:rPr>
              <a:t>B-309 3RD FLOOR B2B BUSINESS CENTRE BHD MALAD INDUSTRIAL ESTATE NR LINK ROAD MALAD WEST MUMBAI-400064 MAHARASHTRA, INDIA</a:t>
            </a:r>
            <a:endParaRPr sz="1867" dirty="0">
              <a:solidFill>
                <a:prstClr val="black"/>
              </a:solidFill>
              <a:latin typeface="Calibri"/>
              <a:cs typeface="Calibri"/>
            </a:endParaRPr>
          </a:p>
        </p:txBody>
      </p:sp>
    </p:spTree>
    <p:extLst>
      <p:ext uri="{BB962C8B-B14F-4D97-AF65-F5344CB8AC3E}">
        <p14:creationId xmlns:p14="http://schemas.microsoft.com/office/powerpoint/2010/main" val="3438913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325840"/>
            <a:ext cx="5006453" cy="7509680"/>
            <a:chOff x="0" y="0"/>
            <a:chExt cx="406400" cy="609600"/>
          </a:xfrm>
        </p:grpSpPr>
        <p:sp>
          <p:nvSpPr>
            <p:cNvPr id="3" name="Freeform 3"/>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FFFFFF"/>
            </a:solidFill>
          </p:spPr>
          <p:txBody>
            <a:bodyPr/>
            <a:lstStyle/>
            <a:p>
              <a:endParaRPr lang="en-PK"/>
            </a:p>
          </p:txBody>
        </p:sp>
        <p:sp>
          <p:nvSpPr>
            <p:cNvPr id="4" name="TextBox 4"/>
            <p:cNvSpPr txBox="1"/>
            <p:nvPr/>
          </p:nvSpPr>
          <p:spPr>
            <a:xfrm>
              <a:off x="101600" y="-57150"/>
              <a:ext cx="203200" cy="6667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1164068" y="1928627"/>
            <a:ext cx="7837649" cy="3673189"/>
            <a:chOff x="0" y="0"/>
            <a:chExt cx="1235345" cy="609600"/>
          </a:xfrm>
          <a:solidFill>
            <a:schemeClr val="bg1"/>
          </a:solidFill>
        </p:grpSpPr>
        <p:sp>
          <p:nvSpPr>
            <p:cNvPr id="6" name="Freeform 6"/>
            <p:cNvSpPr/>
            <p:nvPr/>
          </p:nvSpPr>
          <p:spPr>
            <a:xfrm>
              <a:off x="0" y="0"/>
              <a:ext cx="1235345" cy="609600"/>
            </a:xfrm>
            <a:custGeom>
              <a:avLst/>
              <a:gdLst/>
              <a:ahLst/>
              <a:cxnLst/>
              <a:rect l="l" t="t" r="r" b="b"/>
              <a:pathLst>
                <a:path w="1235345" h="609600">
                  <a:moveTo>
                    <a:pt x="203200" y="0"/>
                  </a:moveTo>
                  <a:lnTo>
                    <a:pt x="1235345" y="0"/>
                  </a:lnTo>
                  <a:lnTo>
                    <a:pt x="1032145" y="609600"/>
                  </a:lnTo>
                  <a:lnTo>
                    <a:pt x="0" y="609600"/>
                  </a:lnTo>
                  <a:lnTo>
                    <a:pt x="203200" y="0"/>
                  </a:lnTo>
                  <a:close/>
                </a:path>
              </a:pathLst>
            </a:custGeom>
            <a:grpFill/>
            <a:ln>
              <a:noFill/>
            </a:ln>
          </p:spPr>
          <p:txBody>
            <a:bodyPr/>
            <a:lstStyle/>
            <a:p>
              <a:endParaRPr lang="en-PK"/>
            </a:p>
          </p:txBody>
        </p:sp>
        <p:sp>
          <p:nvSpPr>
            <p:cNvPr id="7" name="TextBox 7"/>
            <p:cNvSpPr txBox="1"/>
            <p:nvPr/>
          </p:nvSpPr>
          <p:spPr>
            <a:xfrm>
              <a:off x="101600" y="-57150"/>
              <a:ext cx="1032145" cy="666750"/>
            </a:xfrm>
            <a:prstGeom prst="rect">
              <a:avLst/>
            </a:prstGeom>
            <a:grpFill/>
            <a:ln>
              <a:noFill/>
            </a:ln>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3065360" y="2087528"/>
            <a:ext cx="9526023" cy="3162572"/>
            <a:chOff x="0" y="0"/>
            <a:chExt cx="1836184" cy="609600"/>
          </a:xfrm>
          <a:solidFill>
            <a:schemeClr val="accent2">
              <a:lumMod val="50000"/>
            </a:schemeClr>
          </a:solidFill>
        </p:grpSpPr>
        <p:sp>
          <p:nvSpPr>
            <p:cNvPr id="9" name="Freeform 9"/>
            <p:cNvSpPr/>
            <p:nvPr/>
          </p:nvSpPr>
          <p:spPr>
            <a:xfrm>
              <a:off x="0" y="0"/>
              <a:ext cx="1836184" cy="609600"/>
            </a:xfrm>
            <a:custGeom>
              <a:avLst/>
              <a:gdLst/>
              <a:ahLst/>
              <a:cxnLst/>
              <a:rect l="l" t="t" r="r" b="b"/>
              <a:pathLst>
                <a:path w="1836184" h="609600">
                  <a:moveTo>
                    <a:pt x="203200" y="0"/>
                  </a:moveTo>
                  <a:lnTo>
                    <a:pt x="1836184" y="0"/>
                  </a:lnTo>
                  <a:lnTo>
                    <a:pt x="1632984" y="609600"/>
                  </a:lnTo>
                  <a:lnTo>
                    <a:pt x="0" y="609600"/>
                  </a:lnTo>
                  <a:lnTo>
                    <a:pt x="203200" y="0"/>
                  </a:lnTo>
                  <a:close/>
                </a:path>
              </a:pathLst>
            </a:custGeom>
            <a:grpFill/>
            <a:ln>
              <a:solidFill>
                <a:schemeClr val="accent2">
                  <a:lumMod val="50000"/>
                </a:schemeClr>
              </a:solidFill>
            </a:ln>
          </p:spPr>
          <p:txBody>
            <a:bodyPr/>
            <a:lstStyle/>
            <a:p>
              <a:endParaRPr lang="en-PK"/>
            </a:p>
          </p:txBody>
        </p:sp>
        <p:sp>
          <p:nvSpPr>
            <p:cNvPr id="10" name="TextBox 10"/>
            <p:cNvSpPr txBox="1"/>
            <p:nvPr/>
          </p:nvSpPr>
          <p:spPr>
            <a:xfrm>
              <a:off x="101600" y="-57150"/>
              <a:ext cx="1632984" cy="666750"/>
            </a:xfrm>
            <a:prstGeom prst="rect">
              <a:avLst/>
            </a:prstGeom>
            <a:grpFill/>
            <a:ln>
              <a:noFill/>
            </a:ln>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2"/>
          <p:cNvSpPr/>
          <p:nvPr/>
        </p:nvSpPr>
        <p:spPr>
          <a:xfrm>
            <a:off x="7330307" y="3985669"/>
            <a:ext cx="259836" cy="259836"/>
          </a:xfrm>
          <a:custGeom>
            <a:avLst/>
            <a:gdLst/>
            <a:ahLst/>
            <a:cxnLst/>
            <a:rect l="l" t="t" r="r" b="b"/>
            <a:pathLst>
              <a:path w="389754" h="389754">
                <a:moveTo>
                  <a:pt x="0" y="0"/>
                </a:moveTo>
                <a:lnTo>
                  <a:pt x="389754" y="0"/>
                </a:lnTo>
                <a:lnTo>
                  <a:pt x="389754" y="389754"/>
                </a:lnTo>
                <a:lnTo>
                  <a:pt x="0" y="3897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13" name="TextBox 13"/>
          <p:cNvSpPr txBox="1"/>
          <p:nvPr/>
        </p:nvSpPr>
        <p:spPr>
          <a:xfrm>
            <a:off x="298891" y="3468512"/>
            <a:ext cx="5243344" cy="679673"/>
          </a:xfrm>
          <a:prstGeom prst="rect">
            <a:avLst/>
          </a:prstGeom>
        </p:spPr>
        <p:txBody>
          <a:bodyPr lIns="0" tIns="0" rIns="0" bIns="0" rtlCol="0" anchor="t">
            <a:spAutoFit/>
          </a:bodyPr>
          <a:lstStyle/>
          <a:p>
            <a:pPr defTabSz="609630">
              <a:lnSpc>
                <a:spcPts val="5305"/>
              </a:lnSpc>
            </a:pPr>
            <a:r>
              <a:rPr lang="en-US" sz="6600" b="1" spc="-154" dirty="0">
                <a:solidFill>
                  <a:srgbClr val="FFFFFF"/>
                </a:solidFill>
                <a:latin typeface="Codec Pro Bold"/>
                <a:ea typeface="Codec Pro Bold"/>
                <a:cs typeface="Codec Pro Bold"/>
                <a:sym typeface="Codec Pro Bold"/>
              </a:rPr>
              <a:t>THANK YOU!</a:t>
            </a:r>
          </a:p>
        </p:txBody>
      </p:sp>
      <p:sp>
        <p:nvSpPr>
          <p:cNvPr id="14" name="Freeform 14"/>
          <p:cNvSpPr/>
          <p:nvPr/>
        </p:nvSpPr>
        <p:spPr>
          <a:xfrm>
            <a:off x="7667467" y="2873166"/>
            <a:ext cx="259836" cy="259836"/>
          </a:xfrm>
          <a:custGeom>
            <a:avLst/>
            <a:gdLst/>
            <a:ahLst/>
            <a:cxnLst/>
            <a:rect l="l" t="t" r="r" b="b"/>
            <a:pathLst>
              <a:path w="389754" h="389754">
                <a:moveTo>
                  <a:pt x="0" y="0"/>
                </a:moveTo>
                <a:lnTo>
                  <a:pt x="389754" y="0"/>
                </a:lnTo>
                <a:lnTo>
                  <a:pt x="389754" y="389754"/>
                </a:lnTo>
                <a:lnTo>
                  <a:pt x="0" y="389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15" name="TextBox 15"/>
          <p:cNvSpPr txBox="1"/>
          <p:nvPr/>
        </p:nvSpPr>
        <p:spPr>
          <a:xfrm>
            <a:off x="7667466" y="3437982"/>
            <a:ext cx="2917470" cy="230832"/>
          </a:xfrm>
          <a:prstGeom prst="rect">
            <a:avLst/>
          </a:prstGeom>
        </p:spPr>
        <p:txBody>
          <a:bodyPr wrap="square" lIns="0" tIns="0" rIns="0" bIns="0" rtlCol="0" anchor="t">
            <a:spAutoFit/>
          </a:bodyPr>
          <a:lstStyle/>
          <a:p>
            <a:pPr defTabSz="609630">
              <a:lnSpc>
                <a:spcPts val="1773"/>
              </a:lnSpc>
              <a:spcBef>
                <a:spcPct val="0"/>
              </a:spcBef>
            </a:pPr>
            <a:r>
              <a:rPr lang="en-US" sz="1200" dirty="0">
                <a:solidFill>
                  <a:srgbClr val="FFFFFF"/>
                </a:solidFill>
                <a:latin typeface="Poppins"/>
                <a:ea typeface="Poppins"/>
                <a:cs typeface="Poppins"/>
                <a:sym typeface="Poppins"/>
              </a:rPr>
              <a:t>info@growest.in</a:t>
            </a:r>
          </a:p>
        </p:txBody>
      </p:sp>
      <p:sp>
        <p:nvSpPr>
          <p:cNvPr id="16" name="TextBox 16"/>
          <p:cNvSpPr txBox="1"/>
          <p:nvPr/>
        </p:nvSpPr>
        <p:spPr>
          <a:xfrm>
            <a:off x="7667467" y="3188656"/>
            <a:ext cx="1267988" cy="230832"/>
          </a:xfrm>
          <a:prstGeom prst="rect">
            <a:avLst/>
          </a:prstGeom>
        </p:spPr>
        <p:txBody>
          <a:bodyPr lIns="0" tIns="0" rIns="0" bIns="0" rtlCol="0" anchor="t">
            <a:spAutoFit/>
          </a:bodyPr>
          <a:lstStyle/>
          <a:p>
            <a:pPr defTabSz="609630">
              <a:lnSpc>
                <a:spcPts val="1773"/>
              </a:lnSpc>
              <a:spcBef>
                <a:spcPct val="0"/>
              </a:spcBef>
            </a:pPr>
            <a:r>
              <a:rPr lang="en-US" sz="1200">
                <a:solidFill>
                  <a:srgbClr val="FFFFFF"/>
                </a:solidFill>
                <a:latin typeface="Poppins"/>
                <a:ea typeface="Poppins"/>
                <a:cs typeface="Poppins"/>
                <a:sym typeface="Poppins"/>
              </a:rPr>
              <a:t>Contact Us</a:t>
            </a:r>
          </a:p>
        </p:txBody>
      </p:sp>
      <p:sp>
        <p:nvSpPr>
          <p:cNvPr id="17" name="TextBox 17"/>
          <p:cNvSpPr txBox="1"/>
          <p:nvPr/>
        </p:nvSpPr>
        <p:spPr>
          <a:xfrm>
            <a:off x="7330308" y="4550485"/>
            <a:ext cx="3102229" cy="208199"/>
          </a:xfrm>
          <a:prstGeom prst="rect">
            <a:avLst/>
          </a:prstGeom>
        </p:spPr>
        <p:txBody>
          <a:bodyPr wrap="square" lIns="0" tIns="0" rIns="0" bIns="0" rtlCol="0" anchor="t">
            <a:spAutoFit/>
          </a:bodyPr>
          <a:lstStyle/>
          <a:p>
            <a:pPr defTabSz="609630">
              <a:lnSpc>
                <a:spcPts val="1773"/>
              </a:lnSpc>
              <a:spcBef>
                <a:spcPct val="0"/>
              </a:spcBef>
            </a:pPr>
            <a:r>
              <a:rPr lang="en-US" sz="1200" dirty="0">
                <a:solidFill>
                  <a:srgbClr val="FFFFFF"/>
                </a:solidFill>
                <a:latin typeface="Poppins"/>
                <a:ea typeface="Poppins"/>
                <a:cs typeface="Poppins"/>
                <a:sym typeface="Poppins"/>
              </a:rPr>
              <a:t>www.growest.in</a:t>
            </a:r>
          </a:p>
        </p:txBody>
      </p:sp>
      <p:sp>
        <p:nvSpPr>
          <p:cNvPr id="18" name="TextBox 18"/>
          <p:cNvSpPr txBox="1"/>
          <p:nvPr/>
        </p:nvSpPr>
        <p:spPr>
          <a:xfrm>
            <a:off x="7330308" y="4301159"/>
            <a:ext cx="1629125" cy="230832"/>
          </a:xfrm>
          <a:prstGeom prst="rect">
            <a:avLst/>
          </a:prstGeom>
        </p:spPr>
        <p:txBody>
          <a:bodyPr lIns="0" tIns="0" rIns="0" bIns="0" rtlCol="0" anchor="t">
            <a:spAutoFit/>
          </a:bodyPr>
          <a:lstStyle/>
          <a:p>
            <a:pPr defTabSz="609630">
              <a:lnSpc>
                <a:spcPts val="1773"/>
              </a:lnSpc>
              <a:spcBef>
                <a:spcPct val="0"/>
              </a:spcBef>
            </a:pPr>
            <a:r>
              <a:rPr lang="en-US" sz="1200">
                <a:solidFill>
                  <a:srgbClr val="FFFFFF"/>
                </a:solidFill>
                <a:latin typeface="Poppins"/>
                <a:ea typeface="Poppins"/>
                <a:cs typeface="Poppins"/>
                <a:sym typeface="Poppins"/>
              </a:rPr>
              <a:t>Visit Our Website</a:t>
            </a:r>
          </a:p>
        </p:txBody>
      </p:sp>
      <p:pic>
        <p:nvPicPr>
          <p:cNvPr id="11" name="object 14">
            <a:extLst>
              <a:ext uri="{FF2B5EF4-FFF2-40B4-BE49-F238E27FC236}">
                <a16:creationId xmlns:a16="http://schemas.microsoft.com/office/drawing/2014/main" id="{1D13F112-D061-FCE7-62A1-EF422B98CA57}"/>
              </a:ext>
            </a:extLst>
          </p:cNvPr>
          <p:cNvPicPr/>
          <p:nvPr/>
        </p:nvPicPr>
        <p:blipFill>
          <a:blip r:embed="rId6" cstate="print"/>
          <a:stretch>
            <a:fillRect/>
          </a:stretch>
        </p:blipFill>
        <p:spPr>
          <a:xfrm>
            <a:off x="9837130" y="196481"/>
            <a:ext cx="1974088" cy="733551"/>
          </a:xfrm>
          <a:prstGeom prst="rect">
            <a:avLst/>
          </a:prstGeom>
        </p:spPr>
      </p:pic>
    </p:spTree>
    <p:extLst>
      <p:ext uri="{BB962C8B-B14F-4D97-AF65-F5344CB8AC3E}">
        <p14:creationId xmlns:p14="http://schemas.microsoft.com/office/powerpoint/2010/main" val="409287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8288000" cy="10287000"/>
          </a:xfrm>
        </p:grpSpPr>
        <p:pic>
          <p:nvPicPr>
            <p:cNvPr id="3" name="object 3"/>
            <p:cNvPicPr/>
            <p:nvPr/>
          </p:nvPicPr>
          <p:blipFill>
            <a:blip r:embed="rId2" cstate="print"/>
            <a:stretch>
              <a:fillRect/>
            </a:stretch>
          </p:blipFill>
          <p:spPr>
            <a:xfrm>
              <a:off x="0" y="0"/>
              <a:ext cx="18288000" cy="10287000"/>
            </a:xfrm>
            <a:prstGeom prst="rect">
              <a:avLst/>
            </a:prstGeom>
          </p:spPr>
        </p:pic>
        <p:pic>
          <p:nvPicPr>
            <p:cNvPr id="4" name="object 4"/>
            <p:cNvPicPr/>
            <p:nvPr/>
          </p:nvPicPr>
          <p:blipFill>
            <a:blip r:embed="rId3" cstate="print"/>
            <a:stretch>
              <a:fillRect/>
            </a:stretch>
          </p:blipFill>
          <p:spPr>
            <a:xfrm>
              <a:off x="0" y="4504942"/>
              <a:ext cx="5384291" cy="5782053"/>
            </a:xfrm>
            <a:prstGeom prst="rect">
              <a:avLst/>
            </a:prstGeom>
          </p:spPr>
        </p:pic>
        <p:pic>
          <p:nvPicPr>
            <p:cNvPr id="5" name="object 5"/>
            <p:cNvPicPr/>
            <p:nvPr/>
          </p:nvPicPr>
          <p:blipFill>
            <a:blip r:embed="rId4" cstate="print"/>
            <a:stretch>
              <a:fillRect/>
            </a:stretch>
          </p:blipFill>
          <p:spPr>
            <a:xfrm>
              <a:off x="3913632" y="4504942"/>
              <a:ext cx="5986271" cy="5782053"/>
            </a:xfrm>
            <a:prstGeom prst="rect">
              <a:avLst/>
            </a:prstGeom>
          </p:spPr>
        </p:pic>
        <p:pic>
          <p:nvPicPr>
            <p:cNvPr id="6" name="object 6"/>
            <p:cNvPicPr/>
            <p:nvPr/>
          </p:nvPicPr>
          <p:blipFill>
            <a:blip r:embed="rId5" cstate="print"/>
            <a:stretch>
              <a:fillRect/>
            </a:stretch>
          </p:blipFill>
          <p:spPr>
            <a:xfrm>
              <a:off x="8427719" y="4504942"/>
              <a:ext cx="5986272" cy="5782053"/>
            </a:xfrm>
            <a:prstGeom prst="rect">
              <a:avLst/>
            </a:prstGeom>
          </p:spPr>
        </p:pic>
        <p:pic>
          <p:nvPicPr>
            <p:cNvPr id="7" name="object 7"/>
            <p:cNvPicPr/>
            <p:nvPr/>
          </p:nvPicPr>
          <p:blipFill>
            <a:blip r:embed="rId6" cstate="print"/>
            <a:stretch>
              <a:fillRect/>
            </a:stretch>
          </p:blipFill>
          <p:spPr>
            <a:xfrm>
              <a:off x="12943331" y="4504942"/>
              <a:ext cx="5344668" cy="5782053"/>
            </a:xfrm>
            <a:prstGeom prst="rect">
              <a:avLst/>
            </a:prstGeom>
          </p:spPr>
        </p:pic>
        <p:pic>
          <p:nvPicPr>
            <p:cNvPr id="8" name="object 8"/>
            <p:cNvPicPr/>
            <p:nvPr/>
          </p:nvPicPr>
          <p:blipFill>
            <a:blip r:embed="rId7" cstate="print"/>
            <a:stretch>
              <a:fillRect/>
            </a:stretch>
          </p:blipFill>
          <p:spPr>
            <a:xfrm>
              <a:off x="6248400" y="2619755"/>
              <a:ext cx="5791200" cy="1095755"/>
            </a:xfrm>
            <a:prstGeom prst="rect">
              <a:avLst/>
            </a:prstGeom>
          </p:spPr>
        </p:pic>
        <p:pic>
          <p:nvPicPr>
            <p:cNvPr id="9" name="object 9"/>
            <p:cNvPicPr/>
            <p:nvPr/>
          </p:nvPicPr>
          <p:blipFill>
            <a:blip r:embed="rId8" cstate="print"/>
            <a:stretch>
              <a:fillRect/>
            </a:stretch>
          </p:blipFill>
          <p:spPr>
            <a:xfrm>
              <a:off x="2511551" y="3715511"/>
              <a:ext cx="71627" cy="342900"/>
            </a:xfrm>
            <a:prstGeom prst="rect">
              <a:avLst/>
            </a:prstGeom>
          </p:spPr>
        </p:pic>
        <p:pic>
          <p:nvPicPr>
            <p:cNvPr id="10" name="object 10"/>
            <p:cNvPicPr/>
            <p:nvPr/>
          </p:nvPicPr>
          <p:blipFill>
            <a:blip r:embed="rId8" cstate="print"/>
            <a:stretch>
              <a:fillRect/>
            </a:stretch>
          </p:blipFill>
          <p:spPr>
            <a:xfrm>
              <a:off x="6854952" y="3715511"/>
              <a:ext cx="71627" cy="342900"/>
            </a:xfrm>
            <a:prstGeom prst="rect">
              <a:avLst/>
            </a:prstGeom>
          </p:spPr>
        </p:pic>
        <p:pic>
          <p:nvPicPr>
            <p:cNvPr id="11" name="object 11"/>
            <p:cNvPicPr/>
            <p:nvPr/>
          </p:nvPicPr>
          <p:blipFill>
            <a:blip r:embed="rId8" cstate="print"/>
            <a:stretch>
              <a:fillRect/>
            </a:stretch>
          </p:blipFill>
          <p:spPr>
            <a:xfrm>
              <a:off x="11370564" y="3715511"/>
              <a:ext cx="71627" cy="342900"/>
            </a:xfrm>
            <a:prstGeom prst="rect">
              <a:avLst/>
            </a:prstGeom>
          </p:spPr>
        </p:pic>
        <p:pic>
          <p:nvPicPr>
            <p:cNvPr id="12" name="object 12"/>
            <p:cNvPicPr/>
            <p:nvPr/>
          </p:nvPicPr>
          <p:blipFill>
            <a:blip r:embed="rId8" cstate="print"/>
            <a:stretch>
              <a:fillRect/>
            </a:stretch>
          </p:blipFill>
          <p:spPr>
            <a:xfrm>
              <a:off x="15713963" y="3715511"/>
              <a:ext cx="71626" cy="342900"/>
            </a:xfrm>
            <a:prstGeom prst="rect">
              <a:avLst/>
            </a:prstGeom>
          </p:spPr>
        </p:pic>
        <p:sp>
          <p:nvSpPr>
            <p:cNvPr id="13" name="object 13"/>
            <p:cNvSpPr/>
            <p:nvPr/>
          </p:nvSpPr>
          <p:spPr>
            <a:xfrm>
              <a:off x="2543555" y="3724655"/>
              <a:ext cx="6600825" cy="0"/>
            </a:xfrm>
            <a:custGeom>
              <a:avLst/>
              <a:gdLst/>
              <a:ahLst/>
              <a:cxnLst/>
              <a:rect l="l" t="t" r="r" b="b"/>
              <a:pathLst>
                <a:path w="6600825">
                  <a:moveTo>
                    <a:pt x="0" y="0"/>
                  </a:moveTo>
                  <a:lnTo>
                    <a:pt x="6600444" y="0"/>
                  </a:lnTo>
                </a:path>
              </a:pathLst>
            </a:custGeom>
            <a:ln w="18288">
              <a:solidFill>
                <a:srgbClr val="FEFEFE"/>
              </a:solidFill>
            </a:ln>
          </p:spPr>
          <p:txBody>
            <a:bodyPr wrap="square" lIns="0" tIns="0" rIns="0" bIns="0" rtlCol="0"/>
            <a:lstStyle/>
            <a:p>
              <a:pPr defTabSz="609630"/>
              <a:endParaRPr sz="1200" dirty="0">
                <a:solidFill>
                  <a:prstClr val="black"/>
                </a:solidFill>
                <a:latin typeface="Century Gothic" panose="020B0502020202020204"/>
              </a:endParaRPr>
            </a:p>
          </p:txBody>
        </p:sp>
        <p:sp>
          <p:nvSpPr>
            <p:cNvPr id="14" name="object 14"/>
            <p:cNvSpPr/>
            <p:nvPr/>
          </p:nvSpPr>
          <p:spPr>
            <a:xfrm>
              <a:off x="9144000" y="3724655"/>
              <a:ext cx="6600825" cy="0"/>
            </a:xfrm>
            <a:custGeom>
              <a:avLst/>
              <a:gdLst/>
              <a:ahLst/>
              <a:cxnLst/>
              <a:rect l="l" t="t" r="r" b="b"/>
              <a:pathLst>
                <a:path w="6600825">
                  <a:moveTo>
                    <a:pt x="0" y="0"/>
                  </a:moveTo>
                  <a:lnTo>
                    <a:pt x="6600444" y="0"/>
                  </a:lnTo>
                </a:path>
              </a:pathLst>
            </a:custGeom>
            <a:ln w="18288">
              <a:solidFill>
                <a:srgbClr val="FEFEFE"/>
              </a:solidFill>
            </a:ln>
          </p:spPr>
          <p:txBody>
            <a:bodyPr wrap="square" lIns="0" tIns="0" rIns="0" bIns="0" rtlCol="0"/>
            <a:lstStyle/>
            <a:p>
              <a:pPr defTabSz="609630"/>
              <a:endParaRPr sz="1200" dirty="0">
                <a:solidFill>
                  <a:prstClr val="black"/>
                </a:solidFill>
                <a:latin typeface="Century Gothic" panose="020B0502020202020204"/>
              </a:endParaRPr>
            </a:p>
          </p:txBody>
        </p:sp>
        <p:pic>
          <p:nvPicPr>
            <p:cNvPr id="15" name="object 15"/>
            <p:cNvPicPr/>
            <p:nvPr/>
          </p:nvPicPr>
          <p:blipFill>
            <a:blip r:embed="rId9" cstate="print"/>
            <a:stretch>
              <a:fillRect/>
            </a:stretch>
          </p:blipFill>
          <p:spPr>
            <a:xfrm>
              <a:off x="2124455" y="4782311"/>
              <a:ext cx="495300" cy="495300"/>
            </a:xfrm>
            <a:prstGeom prst="rect">
              <a:avLst/>
            </a:prstGeom>
          </p:spPr>
        </p:pic>
        <p:pic>
          <p:nvPicPr>
            <p:cNvPr id="16" name="object 16"/>
            <p:cNvPicPr/>
            <p:nvPr/>
          </p:nvPicPr>
          <p:blipFill>
            <a:blip r:embed="rId10" cstate="print"/>
            <a:stretch>
              <a:fillRect/>
            </a:stretch>
          </p:blipFill>
          <p:spPr>
            <a:xfrm>
              <a:off x="15688056" y="4771644"/>
              <a:ext cx="486155" cy="486155"/>
            </a:xfrm>
            <a:prstGeom prst="rect">
              <a:avLst/>
            </a:prstGeom>
          </p:spPr>
        </p:pic>
        <p:pic>
          <p:nvPicPr>
            <p:cNvPr id="17" name="object 17"/>
            <p:cNvPicPr/>
            <p:nvPr/>
          </p:nvPicPr>
          <p:blipFill>
            <a:blip r:embed="rId11" cstate="print"/>
            <a:stretch>
              <a:fillRect/>
            </a:stretch>
          </p:blipFill>
          <p:spPr>
            <a:xfrm>
              <a:off x="11163300" y="4791455"/>
              <a:ext cx="466344" cy="466344"/>
            </a:xfrm>
            <a:prstGeom prst="rect">
              <a:avLst/>
            </a:prstGeom>
          </p:spPr>
        </p:pic>
        <p:pic>
          <p:nvPicPr>
            <p:cNvPr id="18" name="object 18"/>
            <p:cNvPicPr/>
            <p:nvPr/>
          </p:nvPicPr>
          <p:blipFill>
            <a:blip r:embed="rId12" cstate="print"/>
            <a:stretch>
              <a:fillRect/>
            </a:stretch>
          </p:blipFill>
          <p:spPr>
            <a:xfrm>
              <a:off x="6658356" y="4791455"/>
              <a:ext cx="457200" cy="457200"/>
            </a:xfrm>
            <a:prstGeom prst="rect">
              <a:avLst/>
            </a:prstGeom>
          </p:spPr>
        </p:pic>
      </p:grpSp>
      <p:sp>
        <p:nvSpPr>
          <p:cNvPr id="19" name="object 19"/>
          <p:cNvSpPr txBox="1">
            <a:spLocks noGrp="1"/>
          </p:cNvSpPr>
          <p:nvPr>
            <p:ph type="title"/>
          </p:nvPr>
        </p:nvSpPr>
        <p:spPr>
          <a:xfrm>
            <a:off x="1722119" y="723209"/>
            <a:ext cx="9030716" cy="911660"/>
          </a:xfrm>
          <a:prstGeom prst="rect">
            <a:avLst/>
          </a:prstGeom>
        </p:spPr>
        <p:txBody>
          <a:bodyPr vert="horz" wrap="square" lIns="0" tIns="8890" rIns="0" bIns="0" rtlCol="0" anchor="t">
            <a:spAutoFit/>
          </a:bodyPr>
          <a:lstStyle/>
          <a:p>
            <a:pPr marL="8467" algn="ctr">
              <a:spcBef>
                <a:spcPts val="70"/>
              </a:spcBef>
            </a:pPr>
            <a:r>
              <a:rPr lang="en-US" sz="2933" b="1" spc="300" dirty="0">
                <a:solidFill>
                  <a:srgbClr val="FFFFFF"/>
                </a:solidFill>
              </a:rPr>
              <a:t>G</a:t>
            </a:r>
            <a:r>
              <a:rPr lang="en-US" sz="2933" b="1" spc="243" dirty="0">
                <a:solidFill>
                  <a:srgbClr val="FFFFFF"/>
                </a:solidFill>
              </a:rPr>
              <a:t>A</a:t>
            </a:r>
            <a:r>
              <a:rPr lang="en-US" sz="2933" b="1" spc="353" dirty="0">
                <a:solidFill>
                  <a:srgbClr val="FFFFFF"/>
                </a:solidFill>
              </a:rPr>
              <a:t>P</a:t>
            </a:r>
            <a:r>
              <a:rPr lang="en-US" sz="2933" b="1" dirty="0">
                <a:solidFill>
                  <a:srgbClr val="FFFFFF"/>
                </a:solidFill>
              </a:rPr>
              <a:t>S</a:t>
            </a:r>
            <a:r>
              <a:rPr lang="en-US" sz="2933" b="1" spc="473" dirty="0">
                <a:solidFill>
                  <a:srgbClr val="FFFFFF"/>
                </a:solidFill>
              </a:rPr>
              <a:t> </a:t>
            </a:r>
            <a:r>
              <a:rPr lang="en-US" sz="2933" b="1" spc="103" dirty="0">
                <a:solidFill>
                  <a:srgbClr val="FFFFFF"/>
                </a:solidFill>
              </a:rPr>
              <a:t>I</a:t>
            </a:r>
            <a:r>
              <a:rPr lang="en-US" sz="2933" b="1" spc="3" dirty="0">
                <a:solidFill>
                  <a:srgbClr val="FFFFFF"/>
                </a:solidFill>
              </a:rPr>
              <a:t>N</a:t>
            </a:r>
            <a:r>
              <a:rPr lang="en-US" sz="2933" b="1" spc="-76" dirty="0">
                <a:solidFill>
                  <a:srgbClr val="FFFFFF"/>
                </a:solidFill>
              </a:rPr>
              <a:t> </a:t>
            </a:r>
            <a:r>
              <a:rPr lang="en-US" sz="2933" b="1" spc="257" dirty="0">
                <a:solidFill>
                  <a:srgbClr val="FFFFFF"/>
                </a:solidFill>
              </a:rPr>
              <a:t>T</a:t>
            </a:r>
            <a:r>
              <a:rPr lang="en-US" sz="2933" b="1" spc="33" dirty="0">
                <a:solidFill>
                  <a:srgbClr val="FFFFFF"/>
                </a:solidFill>
              </a:rPr>
              <a:t>H</a:t>
            </a:r>
            <a:r>
              <a:rPr lang="en-US" sz="2933" b="1" dirty="0">
                <a:solidFill>
                  <a:srgbClr val="FFFFFF"/>
                </a:solidFill>
              </a:rPr>
              <a:t>E</a:t>
            </a:r>
            <a:r>
              <a:rPr lang="en-US" sz="2933" b="1" spc="483" dirty="0">
                <a:solidFill>
                  <a:srgbClr val="FFFFFF"/>
                </a:solidFill>
              </a:rPr>
              <a:t> </a:t>
            </a:r>
            <a:r>
              <a:rPr lang="en-US" sz="2933" b="1" spc="103" dirty="0">
                <a:solidFill>
                  <a:srgbClr val="FFFFFF"/>
                </a:solidFill>
              </a:rPr>
              <a:t>I</a:t>
            </a:r>
            <a:r>
              <a:rPr lang="en-US" sz="2933" b="1" spc="-73" dirty="0">
                <a:solidFill>
                  <a:srgbClr val="FFFFFF"/>
                </a:solidFill>
              </a:rPr>
              <a:t>N</a:t>
            </a:r>
            <a:r>
              <a:rPr lang="en-US" sz="2933" b="1" spc="67" dirty="0">
                <a:solidFill>
                  <a:srgbClr val="FFFFFF"/>
                </a:solidFill>
              </a:rPr>
              <a:t>D</a:t>
            </a:r>
            <a:r>
              <a:rPr lang="en-US" sz="2933" b="1" spc="143" dirty="0">
                <a:solidFill>
                  <a:srgbClr val="FFFFFF"/>
                </a:solidFill>
              </a:rPr>
              <a:t>U</a:t>
            </a:r>
            <a:r>
              <a:rPr lang="en-US" sz="2933" b="1" dirty="0">
                <a:solidFill>
                  <a:srgbClr val="FFFFFF"/>
                </a:solidFill>
              </a:rPr>
              <a:t>S</a:t>
            </a:r>
            <a:r>
              <a:rPr lang="en-US" sz="2933" b="1" spc="-487" dirty="0">
                <a:solidFill>
                  <a:srgbClr val="FFFFFF"/>
                </a:solidFill>
              </a:rPr>
              <a:t> </a:t>
            </a:r>
            <a:r>
              <a:rPr lang="en-US" sz="2933" b="1" spc="283" dirty="0">
                <a:solidFill>
                  <a:srgbClr val="FFFFFF"/>
                </a:solidFill>
              </a:rPr>
              <a:t>T</a:t>
            </a:r>
            <a:r>
              <a:rPr lang="en-US" sz="2933" b="1" spc="343" dirty="0">
                <a:solidFill>
                  <a:srgbClr val="FFFFFF"/>
                </a:solidFill>
              </a:rPr>
              <a:t>R</a:t>
            </a:r>
            <a:r>
              <a:rPr lang="en-US" sz="2933" b="1" dirty="0">
                <a:solidFill>
                  <a:srgbClr val="FFFFFF"/>
                </a:solidFill>
              </a:rPr>
              <a:t>Y FOR </a:t>
            </a:r>
            <a:br>
              <a:rPr lang="en-US" sz="2933" b="1" dirty="0">
                <a:solidFill>
                  <a:srgbClr val="FFFFFF"/>
                </a:solidFill>
              </a:rPr>
            </a:br>
            <a:r>
              <a:rPr lang="en-US" sz="2933" b="1" dirty="0">
                <a:solidFill>
                  <a:srgbClr val="FFFFFF"/>
                </a:solidFill>
              </a:rPr>
              <a:t>PLASTIC GRANULE MANUFACTURING &amp; TRADING </a:t>
            </a:r>
          </a:p>
        </p:txBody>
      </p:sp>
      <p:sp>
        <p:nvSpPr>
          <p:cNvPr id="20" name="object 20"/>
          <p:cNvSpPr txBox="1"/>
          <p:nvPr/>
        </p:nvSpPr>
        <p:spPr>
          <a:xfrm>
            <a:off x="548911" y="4396892"/>
            <a:ext cx="2064597" cy="920018"/>
          </a:xfrm>
          <a:prstGeom prst="rect">
            <a:avLst/>
          </a:prstGeom>
        </p:spPr>
        <p:txBody>
          <a:bodyPr vert="horz" wrap="square" lIns="0" tIns="8467" rIns="0" bIns="0" rtlCol="0">
            <a:spAutoFit/>
          </a:bodyPr>
          <a:lstStyle/>
          <a:p>
            <a:pPr marL="8467" marR="3387" algn="ctr" defTabSz="609630">
              <a:lnSpc>
                <a:spcPct val="111100"/>
              </a:lnSpc>
              <a:spcBef>
                <a:spcPts val="67"/>
              </a:spcBef>
            </a:pPr>
            <a:r>
              <a:rPr lang="en-US" sz="1067" spc="-7" dirty="0">
                <a:solidFill>
                  <a:srgbClr val="161616"/>
                </a:solidFill>
                <a:latin typeface="Arial MT"/>
                <a:cs typeface="Arial MT"/>
              </a:rPr>
              <a:t>Inconsistent availability of raw materials and frequent price fluctuations create challenges in maintaining stable production and pricing.</a:t>
            </a:r>
          </a:p>
        </p:txBody>
      </p:sp>
      <p:sp>
        <p:nvSpPr>
          <p:cNvPr id="21" name="object 21"/>
          <p:cNvSpPr txBox="1"/>
          <p:nvPr/>
        </p:nvSpPr>
        <p:spPr>
          <a:xfrm>
            <a:off x="868688" y="3865218"/>
            <a:ext cx="2064597" cy="165430"/>
          </a:xfrm>
          <a:prstGeom prst="rect">
            <a:avLst/>
          </a:prstGeom>
        </p:spPr>
        <p:txBody>
          <a:bodyPr vert="horz" wrap="square" lIns="0" tIns="11430" rIns="0" bIns="0" rtlCol="0">
            <a:spAutoFit/>
          </a:bodyPr>
          <a:lstStyle/>
          <a:p>
            <a:pPr marL="8467" defTabSz="609630">
              <a:spcBef>
                <a:spcPts val="90"/>
              </a:spcBef>
            </a:pPr>
            <a:r>
              <a:rPr lang="en-US" sz="1000" spc="10" dirty="0">
                <a:solidFill>
                  <a:srgbClr val="FFFFFF"/>
                </a:solidFill>
                <a:latin typeface="Arial MT"/>
                <a:cs typeface="Arial MT"/>
              </a:rPr>
              <a:t>Raw Material Availability</a:t>
            </a:r>
            <a:endParaRPr sz="1000" dirty="0">
              <a:solidFill>
                <a:prstClr val="black"/>
              </a:solidFill>
              <a:latin typeface="Arial MT"/>
              <a:cs typeface="Arial MT"/>
            </a:endParaRPr>
          </a:p>
        </p:txBody>
      </p:sp>
      <p:sp>
        <p:nvSpPr>
          <p:cNvPr id="22" name="object 22"/>
          <p:cNvSpPr txBox="1"/>
          <p:nvPr/>
        </p:nvSpPr>
        <p:spPr>
          <a:xfrm>
            <a:off x="3750149" y="3805462"/>
            <a:ext cx="1735141" cy="168358"/>
          </a:xfrm>
          <a:prstGeom prst="rect">
            <a:avLst/>
          </a:prstGeom>
        </p:spPr>
        <p:txBody>
          <a:bodyPr vert="horz" wrap="square" lIns="0" tIns="9313" rIns="0" bIns="0" rtlCol="0">
            <a:spAutoFit/>
          </a:bodyPr>
          <a:lstStyle/>
          <a:p>
            <a:pPr marL="8467" algn="ctr" defTabSz="609630">
              <a:spcBef>
                <a:spcPts val="73"/>
              </a:spcBef>
            </a:pPr>
            <a:r>
              <a:rPr lang="en-US" sz="1033" dirty="0">
                <a:solidFill>
                  <a:srgbClr val="FFFFFF"/>
                </a:solidFill>
                <a:latin typeface="Arial MT"/>
                <a:cs typeface="Arial MT"/>
              </a:rPr>
              <a:t>Increasing Demand in RM</a:t>
            </a:r>
            <a:endParaRPr lang="en-US" sz="1033" dirty="0">
              <a:solidFill>
                <a:prstClr val="black"/>
              </a:solidFill>
              <a:latin typeface="Arial MT"/>
              <a:cs typeface="Arial MT"/>
            </a:endParaRPr>
          </a:p>
        </p:txBody>
      </p:sp>
      <p:sp>
        <p:nvSpPr>
          <p:cNvPr id="23" name="object 23"/>
          <p:cNvSpPr txBox="1"/>
          <p:nvPr/>
        </p:nvSpPr>
        <p:spPr>
          <a:xfrm>
            <a:off x="3680460" y="4396486"/>
            <a:ext cx="1865207" cy="952291"/>
          </a:xfrm>
          <a:prstGeom prst="rect">
            <a:avLst/>
          </a:prstGeom>
        </p:spPr>
        <p:txBody>
          <a:bodyPr vert="horz" wrap="square" lIns="0" tIns="8043" rIns="0" bIns="0" rtlCol="0">
            <a:spAutoFit/>
          </a:bodyPr>
          <a:lstStyle/>
          <a:p>
            <a:pPr marL="8044" marR="3387" indent="-2540" algn="ctr" defTabSz="609630">
              <a:lnSpc>
                <a:spcPct val="115399"/>
              </a:lnSpc>
              <a:spcBef>
                <a:spcPts val="63"/>
              </a:spcBef>
            </a:pPr>
            <a:r>
              <a:rPr lang="en-US" sz="1067" dirty="0">
                <a:solidFill>
                  <a:srgbClr val="161616"/>
                </a:solidFill>
                <a:latin typeface="Arial MT"/>
                <a:cs typeface="Malgun Gothic Semilight"/>
              </a:rPr>
              <a:t>Due to increasing Ratio in polymers recycled granules, there are huge demands  in the plastics industry in India and Oversea.</a:t>
            </a:r>
          </a:p>
        </p:txBody>
      </p:sp>
      <p:sp>
        <p:nvSpPr>
          <p:cNvPr id="24" name="object 24"/>
          <p:cNvSpPr txBox="1"/>
          <p:nvPr/>
        </p:nvSpPr>
        <p:spPr>
          <a:xfrm>
            <a:off x="6945629" y="3836924"/>
            <a:ext cx="1346200" cy="327311"/>
          </a:xfrm>
          <a:prstGeom prst="rect">
            <a:avLst/>
          </a:prstGeom>
        </p:spPr>
        <p:txBody>
          <a:bodyPr vert="horz" wrap="square" lIns="0" tIns="9313" rIns="0" bIns="0" rtlCol="0">
            <a:spAutoFit/>
          </a:bodyPr>
          <a:lstStyle/>
          <a:p>
            <a:pPr marL="8467" algn="ctr" defTabSz="609630">
              <a:spcBef>
                <a:spcPts val="73"/>
              </a:spcBef>
            </a:pPr>
            <a:r>
              <a:rPr lang="en-US" sz="1033" spc="-27" dirty="0">
                <a:solidFill>
                  <a:srgbClr val="FFFFFF"/>
                </a:solidFill>
                <a:latin typeface="Arial MT"/>
                <a:cs typeface="Arial MT"/>
              </a:rPr>
              <a:t>Technological Advancements</a:t>
            </a:r>
            <a:endParaRPr sz="1033" dirty="0">
              <a:solidFill>
                <a:prstClr val="black"/>
              </a:solidFill>
              <a:latin typeface="Arial MT"/>
              <a:cs typeface="Arial MT"/>
            </a:endParaRPr>
          </a:p>
        </p:txBody>
      </p:sp>
      <p:sp>
        <p:nvSpPr>
          <p:cNvPr id="25" name="object 25"/>
          <p:cNvSpPr txBox="1"/>
          <p:nvPr/>
        </p:nvSpPr>
        <p:spPr>
          <a:xfrm>
            <a:off x="6708309" y="4395673"/>
            <a:ext cx="1821180" cy="993328"/>
          </a:xfrm>
          <a:prstGeom prst="rect">
            <a:avLst/>
          </a:prstGeom>
        </p:spPr>
        <p:txBody>
          <a:bodyPr vert="horz" wrap="square" lIns="0" tIns="8043" rIns="0" bIns="0" rtlCol="0">
            <a:spAutoFit/>
          </a:bodyPr>
          <a:lstStyle/>
          <a:p>
            <a:pPr marL="8467" marR="3387" algn="ctr" defTabSz="609630">
              <a:lnSpc>
                <a:spcPct val="120000"/>
              </a:lnSpc>
              <a:spcBef>
                <a:spcPts val="63"/>
              </a:spcBef>
            </a:pPr>
            <a:r>
              <a:rPr lang="en-US" sz="1067" spc="7" dirty="0">
                <a:solidFill>
                  <a:prstClr val="black"/>
                </a:solidFill>
                <a:latin typeface="Arial MT"/>
                <a:cs typeface="Arial MT"/>
              </a:rPr>
              <a:t>Limited adoption of advanced machinery and techniques can reduce production efficiency and competitiveness.</a:t>
            </a:r>
          </a:p>
        </p:txBody>
      </p:sp>
      <p:sp>
        <p:nvSpPr>
          <p:cNvPr id="26" name="object 26"/>
          <p:cNvSpPr txBox="1"/>
          <p:nvPr/>
        </p:nvSpPr>
        <p:spPr>
          <a:xfrm>
            <a:off x="9909894" y="3835061"/>
            <a:ext cx="1421553" cy="168358"/>
          </a:xfrm>
          <a:prstGeom prst="rect">
            <a:avLst/>
          </a:prstGeom>
        </p:spPr>
        <p:txBody>
          <a:bodyPr vert="horz" wrap="square" lIns="0" tIns="9313" rIns="0" bIns="0" rtlCol="0">
            <a:spAutoFit/>
          </a:bodyPr>
          <a:lstStyle/>
          <a:p>
            <a:pPr marL="8467" algn="ctr" defTabSz="609630">
              <a:spcBef>
                <a:spcPts val="73"/>
              </a:spcBef>
            </a:pPr>
            <a:r>
              <a:rPr lang="en-US" sz="1033" spc="-27" dirty="0">
                <a:solidFill>
                  <a:srgbClr val="FFFFFF"/>
                </a:solidFill>
                <a:latin typeface="Arial MT"/>
                <a:cs typeface="Arial MT"/>
              </a:rPr>
              <a:t>Quality Consistency</a:t>
            </a:r>
            <a:endParaRPr sz="1033" dirty="0">
              <a:solidFill>
                <a:prstClr val="black"/>
              </a:solidFill>
              <a:latin typeface="Arial MT"/>
              <a:cs typeface="Arial MT"/>
            </a:endParaRPr>
          </a:p>
        </p:txBody>
      </p:sp>
      <p:sp>
        <p:nvSpPr>
          <p:cNvPr id="27" name="object 27"/>
          <p:cNvSpPr txBox="1"/>
          <p:nvPr/>
        </p:nvSpPr>
        <p:spPr>
          <a:xfrm>
            <a:off x="9607126" y="4393642"/>
            <a:ext cx="2003637" cy="841769"/>
          </a:xfrm>
          <a:prstGeom prst="rect">
            <a:avLst/>
          </a:prstGeom>
        </p:spPr>
        <p:txBody>
          <a:bodyPr vert="horz" wrap="square" lIns="0" tIns="7620" rIns="0" bIns="0" rtlCol="0">
            <a:spAutoFit/>
          </a:bodyPr>
          <a:lstStyle/>
          <a:p>
            <a:pPr marL="8467" marR="3387" indent="-11431" algn="ctr" defTabSz="609630">
              <a:lnSpc>
                <a:spcPct val="126699"/>
              </a:lnSpc>
              <a:spcBef>
                <a:spcPts val="60"/>
              </a:spcBef>
            </a:pPr>
            <a:r>
              <a:rPr lang="en-US" sz="1067" spc="-3" dirty="0">
                <a:solidFill>
                  <a:prstClr val="black"/>
                </a:solidFill>
                <a:latin typeface="Arial MT"/>
                <a:cs typeface="Arial MT"/>
              </a:rPr>
              <a:t>Ensuring consistent high quality in granules is a challenge due to varying raw material sources and manufacturing processes.</a:t>
            </a:r>
          </a:p>
        </p:txBody>
      </p:sp>
      <p:sp>
        <p:nvSpPr>
          <p:cNvPr id="28" name="object 28"/>
          <p:cNvSpPr txBox="1"/>
          <p:nvPr/>
        </p:nvSpPr>
        <p:spPr>
          <a:xfrm>
            <a:off x="4691549" y="1769330"/>
            <a:ext cx="2810510" cy="393698"/>
          </a:xfrm>
          <a:prstGeom prst="rect">
            <a:avLst/>
          </a:prstGeom>
        </p:spPr>
        <p:txBody>
          <a:bodyPr vert="horz" wrap="square" lIns="0" tIns="8890" rIns="0" bIns="0" rtlCol="0">
            <a:spAutoFit/>
          </a:bodyPr>
          <a:lstStyle/>
          <a:p>
            <a:pPr marL="8467" defTabSz="609630">
              <a:spcBef>
                <a:spcPts val="70"/>
              </a:spcBef>
            </a:pPr>
            <a:r>
              <a:rPr sz="2500" spc="3" dirty="0">
                <a:solidFill>
                  <a:srgbClr val="FFFFFF"/>
                </a:solidFill>
                <a:latin typeface="Arial MT"/>
                <a:cs typeface="Arial MT"/>
              </a:rPr>
              <a:t>Industry</a:t>
            </a:r>
            <a:r>
              <a:rPr sz="2500" spc="-100" dirty="0">
                <a:solidFill>
                  <a:srgbClr val="FFFFFF"/>
                </a:solidFill>
                <a:latin typeface="Arial MT"/>
                <a:cs typeface="Arial MT"/>
              </a:rPr>
              <a:t> </a:t>
            </a:r>
            <a:r>
              <a:rPr sz="2500" spc="-10" dirty="0">
                <a:solidFill>
                  <a:srgbClr val="FFFFFF"/>
                </a:solidFill>
                <a:latin typeface="Arial MT"/>
                <a:cs typeface="Arial MT"/>
              </a:rPr>
              <a:t>Challenges</a:t>
            </a:r>
            <a:endParaRPr sz="2500" dirty="0">
              <a:solidFill>
                <a:prstClr val="black"/>
              </a:solidFill>
              <a:latin typeface="Arial MT"/>
              <a:cs typeface="Arial MT"/>
            </a:endParaRPr>
          </a:p>
        </p:txBody>
      </p:sp>
      <p:sp>
        <p:nvSpPr>
          <p:cNvPr id="29" name="object 29"/>
          <p:cNvSpPr txBox="1"/>
          <p:nvPr/>
        </p:nvSpPr>
        <p:spPr>
          <a:xfrm>
            <a:off x="10570719" y="3171782"/>
            <a:ext cx="86359" cy="310406"/>
          </a:xfrm>
          <a:prstGeom prst="rect">
            <a:avLst/>
          </a:prstGeom>
        </p:spPr>
        <p:txBody>
          <a:bodyPr vert="horz" wrap="square" lIns="0" tIns="7620" rIns="0" bIns="0" rtlCol="0">
            <a:spAutoFit/>
          </a:bodyPr>
          <a:lstStyle/>
          <a:p>
            <a:pPr marL="8467" defTabSz="609630">
              <a:spcBef>
                <a:spcPts val="60"/>
              </a:spcBef>
            </a:pPr>
            <a:r>
              <a:rPr sz="1967" spc="-3" dirty="0">
                <a:solidFill>
                  <a:srgbClr val="FF0817"/>
                </a:solidFill>
                <a:latin typeface="Arial MT"/>
                <a:cs typeface="Arial MT"/>
              </a:rPr>
              <a:t>!</a:t>
            </a:r>
            <a:endParaRPr sz="1967" dirty="0">
              <a:solidFill>
                <a:prstClr val="black"/>
              </a:solidFill>
              <a:latin typeface="Arial MT"/>
              <a:cs typeface="Arial MT"/>
            </a:endParaRPr>
          </a:p>
        </p:txBody>
      </p:sp>
      <p:sp>
        <p:nvSpPr>
          <p:cNvPr id="30" name="object 30"/>
          <p:cNvSpPr txBox="1"/>
          <p:nvPr/>
        </p:nvSpPr>
        <p:spPr>
          <a:xfrm>
            <a:off x="7541429" y="3165518"/>
            <a:ext cx="86359" cy="310406"/>
          </a:xfrm>
          <a:prstGeom prst="rect">
            <a:avLst/>
          </a:prstGeom>
        </p:spPr>
        <p:txBody>
          <a:bodyPr vert="horz" wrap="square" lIns="0" tIns="7620" rIns="0" bIns="0" rtlCol="0">
            <a:spAutoFit/>
          </a:bodyPr>
          <a:lstStyle/>
          <a:p>
            <a:pPr marL="8467" defTabSz="609630">
              <a:spcBef>
                <a:spcPts val="60"/>
              </a:spcBef>
            </a:pPr>
            <a:r>
              <a:rPr sz="1967" spc="-3" dirty="0">
                <a:solidFill>
                  <a:srgbClr val="FF0817"/>
                </a:solidFill>
                <a:latin typeface="Arial MT"/>
                <a:cs typeface="Arial MT"/>
              </a:rPr>
              <a:t>!</a:t>
            </a:r>
            <a:endParaRPr sz="1967" dirty="0">
              <a:solidFill>
                <a:prstClr val="black"/>
              </a:solidFill>
              <a:latin typeface="Arial MT"/>
              <a:cs typeface="Arial MT"/>
            </a:endParaRPr>
          </a:p>
        </p:txBody>
      </p:sp>
      <p:sp>
        <p:nvSpPr>
          <p:cNvPr id="31" name="object 31"/>
          <p:cNvSpPr txBox="1"/>
          <p:nvPr/>
        </p:nvSpPr>
        <p:spPr>
          <a:xfrm>
            <a:off x="4575726" y="3165518"/>
            <a:ext cx="86359" cy="310406"/>
          </a:xfrm>
          <a:prstGeom prst="rect">
            <a:avLst/>
          </a:prstGeom>
        </p:spPr>
        <p:txBody>
          <a:bodyPr vert="horz" wrap="square" lIns="0" tIns="7620" rIns="0" bIns="0" rtlCol="0">
            <a:spAutoFit/>
          </a:bodyPr>
          <a:lstStyle/>
          <a:p>
            <a:pPr marL="8467" defTabSz="609630">
              <a:spcBef>
                <a:spcPts val="60"/>
              </a:spcBef>
            </a:pPr>
            <a:r>
              <a:rPr sz="1967" spc="-3" dirty="0">
                <a:solidFill>
                  <a:srgbClr val="FF0817"/>
                </a:solidFill>
                <a:latin typeface="Arial MT"/>
                <a:cs typeface="Arial MT"/>
              </a:rPr>
              <a:t>!</a:t>
            </a:r>
            <a:endParaRPr sz="1967" dirty="0">
              <a:solidFill>
                <a:prstClr val="black"/>
              </a:solidFill>
              <a:latin typeface="Arial MT"/>
              <a:cs typeface="Arial MT"/>
            </a:endParaRPr>
          </a:p>
        </p:txBody>
      </p:sp>
      <p:sp>
        <p:nvSpPr>
          <p:cNvPr id="32" name="object 32"/>
          <p:cNvSpPr txBox="1"/>
          <p:nvPr/>
        </p:nvSpPr>
        <p:spPr>
          <a:xfrm>
            <a:off x="1521206" y="3171782"/>
            <a:ext cx="86359" cy="310406"/>
          </a:xfrm>
          <a:prstGeom prst="rect">
            <a:avLst/>
          </a:prstGeom>
        </p:spPr>
        <p:txBody>
          <a:bodyPr vert="horz" wrap="square" lIns="0" tIns="7620" rIns="0" bIns="0" rtlCol="0">
            <a:spAutoFit/>
          </a:bodyPr>
          <a:lstStyle/>
          <a:p>
            <a:pPr marL="8467" defTabSz="609630">
              <a:spcBef>
                <a:spcPts val="60"/>
              </a:spcBef>
            </a:pPr>
            <a:r>
              <a:rPr sz="1967" spc="-3" dirty="0">
                <a:solidFill>
                  <a:srgbClr val="FF0817"/>
                </a:solidFill>
                <a:latin typeface="Arial MT"/>
                <a:cs typeface="Arial MT"/>
              </a:rPr>
              <a:t>!</a:t>
            </a:r>
            <a:endParaRPr sz="1967" dirty="0">
              <a:solidFill>
                <a:prstClr val="black"/>
              </a:solidFill>
              <a:latin typeface="Arial MT"/>
              <a:cs typeface="Arial MT"/>
            </a:endParaRPr>
          </a:p>
        </p:txBody>
      </p:sp>
      <p:grpSp>
        <p:nvGrpSpPr>
          <p:cNvPr id="33" name="object 33"/>
          <p:cNvGrpSpPr/>
          <p:nvPr/>
        </p:nvGrpSpPr>
        <p:grpSpPr>
          <a:xfrm>
            <a:off x="322072" y="229616"/>
            <a:ext cx="1751330" cy="1297940"/>
            <a:chOff x="483108" y="344424"/>
            <a:chExt cx="2626995" cy="1946910"/>
          </a:xfrm>
        </p:grpSpPr>
        <p:pic>
          <p:nvPicPr>
            <p:cNvPr id="34" name="object 34"/>
            <p:cNvPicPr/>
            <p:nvPr/>
          </p:nvPicPr>
          <p:blipFill>
            <a:blip r:embed="rId13" cstate="print"/>
            <a:stretch>
              <a:fillRect/>
            </a:stretch>
          </p:blipFill>
          <p:spPr>
            <a:xfrm>
              <a:off x="483108" y="1298448"/>
              <a:ext cx="2626614" cy="992885"/>
            </a:xfrm>
            <a:prstGeom prst="rect">
              <a:avLst/>
            </a:prstGeom>
          </p:spPr>
        </p:pic>
        <p:pic>
          <p:nvPicPr>
            <p:cNvPr id="35" name="object 35"/>
            <p:cNvPicPr/>
            <p:nvPr/>
          </p:nvPicPr>
          <p:blipFill>
            <a:blip r:embed="rId14" cstate="print"/>
            <a:stretch>
              <a:fillRect/>
            </a:stretch>
          </p:blipFill>
          <p:spPr>
            <a:xfrm>
              <a:off x="498348" y="344424"/>
              <a:ext cx="2598420" cy="964692"/>
            </a:xfrm>
            <a:prstGeom prst="rect">
              <a:avLst/>
            </a:prstGeom>
          </p:spPr>
        </p:pic>
      </p:grpSp>
    </p:spTree>
    <p:extLst>
      <p:ext uri="{BB962C8B-B14F-4D97-AF65-F5344CB8AC3E}">
        <p14:creationId xmlns:p14="http://schemas.microsoft.com/office/powerpoint/2010/main" val="90920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8288000" cy="10287000"/>
          </a:xfrm>
        </p:grpSpPr>
        <p:pic>
          <p:nvPicPr>
            <p:cNvPr id="3" name="object 3"/>
            <p:cNvPicPr/>
            <p:nvPr/>
          </p:nvPicPr>
          <p:blipFill>
            <a:blip r:embed="rId2" cstate="print"/>
            <a:stretch>
              <a:fillRect/>
            </a:stretch>
          </p:blipFill>
          <p:spPr>
            <a:xfrm>
              <a:off x="2933700" y="4543044"/>
              <a:ext cx="12630912" cy="3448811"/>
            </a:xfrm>
            <a:prstGeom prst="rect">
              <a:avLst/>
            </a:prstGeom>
          </p:spPr>
        </p:pic>
        <p:pic>
          <p:nvPicPr>
            <p:cNvPr id="4" name="object 4"/>
            <p:cNvPicPr/>
            <p:nvPr/>
          </p:nvPicPr>
          <p:blipFill>
            <a:blip r:embed="rId3" cstate="print"/>
            <a:stretch>
              <a:fillRect/>
            </a:stretch>
          </p:blipFill>
          <p:spPr>
            <a:xfrm>
              <a:off x="3517392" y="4507991"/>
              <a:ext cx="2017776" cy="2840736"/>
            </a:xfrm>
            <a:prstGeom prst="rect">
              <a:avLst/>
            </a:prstGeom>
          </p:spPr>
        </p:pic>
        <p:pic>
          <p:nvPicPr>
            <p:cNvPr id="5" name="object 5"/>
            <p:cNvPicPr/>
            <p:nvPr/>
          </p:nvPicPr>
          <p:blipFill>
            <a:blip r:embed="rId4" cstate="print"/>
            <a:stretch>
              <a:fillRect/>
            </a:stretch>
          </p:blipFill>
          <p:spPr>
            <a:xfrm>
              <a:off x="6667500" y="5186171"/>
              <a:ext cx="2017776" cy="2848355"/>
            </a:xfrm>
            <a:prstGeom prst="rect">
              <a:avLst/>
            </a:prstGeom>
          </p:spPr>
        </p:pic>
        <p:pic>
          <p:nvPicPr>
            <p:cNvPr id="6" name="object 6"/>
            <p:cNvPicPr/>
            <p:nvPr/>
          </p:nvPicPr>
          <p:blipFill>
            <a:blip r:embed="rId5" cstate="print"/>
            <a:stretch>
              <a:fillRect/>
            </a:stretch>
          </p:blipFill>
          <p:spPr>
            <a:xfrm>
              <a:off x="9817607" y="4507991"/>
              <a:ext cx="2017776" cy="2840736"/>
            </a:xfrm>
            <a:prstGeom prst="rect">
              <a:avLst/>
            </a:prstGeom>
          </p:spPr>
        </p:pic>
        <p:pic>
          <p:nvPicPr>
            <p:cNvPr id="7" name="object 7"/>
            <p:cNvPicPr/>
            <p:nvPr/>
          </p:nvPicPr>
          <p:blipFill>
            <a:blip r:embed="rId6" cstate="print"/>
            <a:stretch>
              <a:fillRect/>
            </a:stretch>
          </p:blipFill>
          <p:spPr>
            <a:xfrm>
              <a:off x="12966191" y="5186171"/>
              <a:ext cx="2017776" cy="2848355"/>
            </a:xfrm>
            <a:prstGeom prst="rect">
              <a:avLst/>
            </a:prstGeom>
          </p:spPr>
        </p:pic>
        <p:pic>
          <p:nvPicPr>
            <p:cNvPr id="8" name="object 8"/>
            <p:cNvPicPr/>
            <p:nvPr/>
          </p:nvPicPr>
          <p:blipFill>
            <a:blip r:embed="rId7" cstate="print"/>
            <a:stretch>
              <a:fillRect/>
            </a:stretch>
          </p:blipFill>
          <p:spPr>
            <a:xfrm>
              <a:off x="0" y="0"/>
              <a:ext cx="18287999" cy="10286996"/>
            </a:xfrm>
            <a:prstGeom prst="rect">
              <a:avLst/>
            </a:prstGeom>
          </p:spPr>
        </p:pic>
        <p:pic>
          <p:nvPicPr>
            <p:cNvPr id="9" name="object 9"/>
            <p:cNvPicPr/>
            <p:nvPr/>
          </p:nvPicPr>
          <p:blipFill>
            <a:blip r:embed="rId8" cstate="print"/>
            <a:stretch>
              <a:fillRect/>
            </a:stretch>
          </p:blipFill>
          <p:spPr>
            <a:xfrm>
              <a:off x="4096511" y="5838444"/>
              <a:ext cx="856488" cy="858012"/>
            </a:xfrm>
            <a:prstGeom prst="rect">
              <a:avLst/>
            </a:prstGeom>
          </p:spPr>
        </p:pic>
        <p:pic>
          <p:nvPicPr>
            <p:cNvPr id="10" name="object 10"/>
            <p:cNvPicPr/>
            <p:nvPr/>
          </p:nvPicPr>
          <p:blipFill>
            <a:blip r:embed="rId9" cstate="print"/>
            <a:stretch>
              <a:fillRect/>
            </a:stretch>
          </p:blipFill>
          <p:spPr>
            <a:xfrm>
              <a:off x="7258812" y="5838444"/>
              <a:ext cx="856488" cy="858012"/>
            </a:xfrm>
            <a:prstGeom prst="rect">
              <a:avLst/>
            </a:prstGeom>
          </p:spPr>
        </p:pic>
        <p:pic>
          <p:nvPicPr>
            <p:cNvPr id="11" name="object 11"/>
            <p:cNvPicPr/>
            <p:nvPr/>
          </p:nvPicPr>
          <p:blipFill>
            <a:blip r:embed="rId10" cstate="print"/>
            <a:stretch>
              <a:fillRect/>
            </a:stretch>
          </p:blipFill>
          <p:spPr>
            <a:xfrm>
              <a:off x="10410443" y="5838444"/>
              <a:ext cx="858011" cy="858012"/>
            </a:xfrm>
            <a:prstGeom prst="rect">
              <a:avLst/>
            </a:prstGeom>
          </p:spPr>
        </p:pic>
        <p:pic>
          <p:nvPicPr>
            <p:cNvPr id="12" name="object 12"/>
            <p:cNvPicPr/>
            <p:nvPr/>
          </p:nvPicPr>
          <p:blipFill>
            <a:blip r:embed="rId11" cstate="print"/>
            <a:stretch>
              <a:fillRect/>
            </a:stretch>
          </p:blipFill>
          <p:spPr>
            <a:xfrm>
              <a:off x="13554456" y="5838444"/>
              <a:ext cx="856488" cy="858012"/>
            </a:xfrm>
            <a:prstGeom prst="rect">
              <a:avLst/>
            </a:prstGeom>
          </p:spPr>
        </p:pic>
      </p:grpSp>
      <p:sp>
        <p:nvSpPr>
          <p:cNvPr id="13" name="object 13"/>
          <p:cNvSpPr txBox="1">
            <a:spLocks noGrp="1"/>
          </p:cNvSpPr>
          <p:nvPr>
            <p:ph type="title"/>
          </p:nvPr>
        </p:nvSpPr>
        <p:spPr>
          <a:xfrm>
            <a:off x="1728618" y="416074"/>
            <a:ext cx="5941125" cy="965222"/>
          </a:xfrm>
          <a:prstGeom prst="rect">
            <a:avLst/>
          </a:prstGeom>
        </p:spPr>
        <p:txBody>
          <a:bodyPr vert="horz" wrap="square" lIns="0" tIns="64347" rIns="0" bIns="0" rtlCol="0" anchor="t">
            <a:spAutoFit/>
          </a:bodyPr>
          <a:lstStyle/>
          <a:p>
            <a:pPr marL="22861" algn="ctr">
              <a:spcBef>
                <a:spcPts val="507"/>
              </a:spcBef>
            </a:pPr>
            <a:r>
              <a:rPr b="1" dirty="0">
                <a:latin typeface="Arial"/>
                <a:cs typeface="Arial"/>
              </a:rPr>
              <a:t>OUR</a:t>
            </a:r>
            <a:r>
              <a:rPr b="1" spc="-37" dirty="0">
                <a:latin typeface="Arial"/>
                <a:cs typeface="Arial"/>
              </a:rPr>
              <a:t> </a:t>
            </a:r>
            <a:r>
              <a:rPr b="1" spc="-3" dirty="0">
                <a:latin typeface="Arial"/>
                <a:cs typeface="Arial"/>
              </a:rPr>
              <a:t>SOLUTIONS!</a:t>
            </a:r>
          </a:p>
          <a:p>
            <a:pPr marL="22861" marR="29635" algn="ctr">
              <a:spcBef>
                <a:spcPts val="250"/>
              </a:spcBef>
            </a:pPr>
            <a:r>
              <a:rPr sz="2000" spc="-13" dirty="0">
                <a:solidFill>
                  <a:srgbClr val="A21F24"/>
                </a:solidFill>
              </a:rPr>
              <a:t>Addressing</a:t>
            </a:r>
            <a:r>
              <a:rPr sz="2000" spc="-103" dirty="0">
                <a:solidFill>
                  <a:srgbClr val="A21F24"/>
                </a:solidFill>
              </a:rPr>
              <a:t> </a:t>
            </a:r>
            <a:r>
              <a:rPr sz="2000" spc="-27" dirty="0">
                <a:solidFill>
                  <a:srgbClr val="A21F24"/>
                </a:solidFill>
              </a:rPr>
              <a:t>Industry</a:t>
            </a:r>
            <a:r>
              <a:rPr sz="2000" spc="-76" dirty="0">
                <a:solidFill>
                  <a:srgbClr val="A21F24"/>
                </a:solidFill>
              </a:rPr>
              <a:t> </a:t>
            </a:r>
            <a:r>
              <a:rPr sz="2000" spc="10" dirty="0">
                <a:solidFill>
                  <a:srgbClr val="A21F24"/>
                </a:solidFill>
              </a:rPr>
              <a:t>Challenges</a:t>
            </a:r>
            <a:endParaRPr sz="2000" dirty="0"/>
          </a:p>
        </p:txBody>
      </p:sp>
      <p:sp>
        <p:nvSpPr>
          <p:cNvPr id="14" name="object 14"/>
          <p:cNvSpPr txBox="1"/>
          <p:nvPr/>
        </p:nvSpPr>
        <p:spPr>
          <a:xfrm>
            <a:off x="1162303" y="1829087"/>
            <a:ext cx="3708400" cy="1164358"/>
          </a:xfrm>
          <a:prstGeom prst="rect">
            <a:avLst/>
          </a:prstGeom>
        </p:spPr>
        <p:txBody>
          <a:bodyPr vert="horz" wrap="square" lIns="0" tIns="101600" rIns="0" bIns="0" rtlCol="0">
            <a:spAutoFit/>
          </a:bodyPr>
          <a:lstStyle/>
          <a:p>
            <a:pPr marL="14817" algn="ctr" defTabSz="609630">
              <a:spcBef>
                <a:spcPts val="800"/>
              </a:spcBef>
            </a:pPr>
            <a:r>
              <a:rPr lang="en-US" sz="1233" b="1" spc="-13" dirty="0">
                <a:solidFill>
                  <a:srgbClr val="232A66"/>
                </a:solidFill>
                <a:latin typeface="Arial MT"/>
                <a:cs typeface="Arial MT"/>
              </a:rPr>
              <a:t>Securing Raw Material Supply</a:t>
            </a:r>
          </a:p>
          <a:p>
            <a:pPr marL="14817" algn="ctr" defTabSz="609630">
              <a:spcBef>
                <a:spcPts val="800"/>
              </a:spcBef>
            </a:pPr>
            <a:r>
              <a:rPr lang="en-US" sz="1000" spc="-13" dirty="0">
                <a:solidFill>
                  <a:srgbClr val="232A66"/>
                </a:solidFill>
                <a:latin typeface="Arial MT"/>
                <a:cs typeface="Arial MT"/>
              </a:rPr>
              <a:t>To ensure a reliable supply of raw materials, businesses can focus on building long-term contracts with trusted traders and suppliers. Owning or partnering with manufacturing plants can also provide better control over raw material availability and reduce reliance on external sources. </a:t>
            </a:r>
            <a:endParaRPr sz="1000" dirty="0">
              <a:solidFill>
                <a:prstClr val="black"/>
              </a:solidFill>
              <a:latin typeface="Malgun Gothic Semilight"/>
              <a:cs typeface="Malgun Gothic Semilight"/>
            </a:endParaRPr>
          </a:p>
        </p:txBody>
      </p:sp>
      <p:sp>
        <p:nvSpPr>
          <p:cNvPr id="15" name="object 15"/>
          <p:cNvSpPr txBox="1"/>
          <p:nvPr/>
        </p:nvSpPr>
        <p:spPr>
          <a:xfrm>
            <a:off x="5582919" y="1906031"/>
            <a:ext cx="3286760" cy="1010469"/>
          </a:xfrm>
          <a:prstGeom prst="rect">
            <a:avLst/>
          </a:prstGeom>
        </p:spPr>
        <p:txBody>
          <a:bodyPr vert="horz" wrap="square" lIns="0" tIns="101600" rIns="0" bIns="0" rtlCol="0">
            <a:spAutoFit/>
          </a:bodyPr>
          <a:lstStyle/>
          <a:p>
            <a:pPr algn="ctr" defTabSz="609630">
              <a:spcBef>
                <a:spcPts val="800"/>
              </a:spcBef>
            </a:pPr>
            <a:r>
              <a:rPr lang="en-US" sz="1233" b="1" spc="-20" dirty="0">
                <a:solidFill>
                  <a:srgbClr val="232A66"/>
                </a:solidFill>
                <a:latin typeface="Arial MT"/>
                <a:cs typeface="Arial MT"/>
              </a:rPr>
              <a:t>Embracing Sustainability</a:t>
            </a:r>
          </a:p>
          <a:p>
            <a:pPr algn="ctr" defTabSz="609630">
              <a:spcBef>
                <a:spcPts val="800"/>
              </a:spcBef>
            </a:pPr>
            <a:r>
              <a:rPr lang="en-US" sz="1000" spc="-20" dirty="0">
                <a:solidFill>
                  <a:srgbClr val="232A66"/>
                </a:solidFill>
                <a:latin typeface="Arial MT"/>
                <a:cs typeface="Arial MT"/>
              </a:rPr>
              <a:t>Manufacturers can adopt bio-based or recycled materials to align with environmental regulations. Implementing eco-friendly production processes and obtaining certifications can further enhance compliance and market appeal.</a:t>
            </a:r>
          </a:p>
        </p:txBody>
      </p:sp>
      <p:sp>
        <p:nvSpPr>
          <p:cNvPr id="16" name="object 16"/>
          <p:cNvSpPr txBox="1"/>
          <p:nvPr/>
        </p:nvSpPr>
        <p:spPr>
          <a:xfrm>
            <a:off x="3518916" y="5408301"/>
            <a:ext cx="3212677" cy="989524"/>
          </a:xfrm>
          <a:prstGeom prst="rect">
            <a:avLst/>
          </a:prstGeom>
        </p:spPr>
        <p:txBody>
          <a:bodyPr vert="horz" wrap="square" lIns="0" tIns="93557" rIns="0" bIns="0" rtlCol="0">
            <a:spAutoFit/>
          </a:bodyPr>
          <a:lstStyle/>
          <a:p>
            <a:pPr marL="5080" algn="ctr" defTabSz="609630">
              <a:spcBef>
                <a:spcPts val="737"/>
              </a:spcBef>
            </a:pPr>
            <a:r>
              <a:rPr lang="en-US" sz="1233" b="1" spc="3" dirty="0">
                <a:solidFill>
                  <a:srgbClr val="232A66"/>
                </a:solidFill>
                <a:latin typeface="Arial MT"/>
                <a:cs typeface="Arial MT"/>
              </a:rPr>
              <a:t>Adopting Advanced Technology</a:t>
            </a:r>
          </a:p>
          <a:p>
            <a:pPr marL="5080" algn="ctr" defTabSz="609630">
              <a:spcBef>
                <a:spcPts val="737"/>
              </a:spcBef>
            </a:pPr>
            <a:r>
              <a:rPr lang="en-US" sz="1000" spc="3" dirty="0">
                <a:solidFill>
                  <a:srgbClr val="232A66"/>
                </a:solidFill>
                <a:latin typeface="Arial MT"/>
                <a:cs typeface="Arial MT"/>
              </a:rPr>
              <a:t>Investing in modern machinery and automation can improve efficiency, reduce waste, and enhance production capacity. Advanced quality control systems can also ensure higher consistency in product standards.</a:t>
            </a:r>
            <a:endParaRPr sz="1000" dirty="0">
              <a:solidFill>
                <a:prstClr val="black"/>
              </a:solidFill>
              <a:latin typeface="Malgun Gothic Semilight"/>
              <a:cs typeface="Malgun Gothic Semilight"/>
            </a:endParaRPr>
          </a:p>
        </p:txBody>
      </p:sp>
      <p:sp>
        <p:nvSpPr>
          <p:cNvPr id="17" name="object 17"/>
          <p:cNvSpPr txBox="1"/>
          <p:nvPr/>
        </p:nvSpPr>
        <p:spPr>
          <a:xfrm>
            <a:off x="7899485" y="5408301"/>
            <a:ext cx="2843107" cy="1143412"/>
          </a:xfrm>
          <a:prstGeom prst="rect">
            <a:avLst/>
          </a:prstGeom>
        </p:spPr>
        <p:txBody>
          <a:bodyPr vert="horz" wrap="square" lIns="0" tIns="93557" rIns="0" bIns="0" rtlCol="0">
            <a:spAutoFit/>
          </a:bodyPr>
          <a:lstStyle/>
          <a:p>
            <a:pPr marL="9736" algn="ctr" defTabSz="609630">
              <a:spcBef>
                <a:spcPts val="737"/>
              </a:spcBef>
            </a:pPr>
            <a:r>
              <a:rPr lang="en-US" sz="1233" b="1" spc="10" dirty="0">
                <a:solidFill>
                  <a:srgbClr val="232A66"/>
                </a:solidFill>
                <a:latin typeface="Arial MT"/>
                <a:cs typeface="Arial MT"/>
              </a:rPr>
              <a:t>Ensuring Quality Control</a:t>
            </a:r>
          </a:p>
          <a:p>
            <a:pPr marL="9736" algn="ctr" defTabSz="609630">
              <a:spcBef>
                <a:spcPts val="737"/>
              </a:spcBef>
            </a:pPr>
            <a:r>
              <a:rPr lang="en-US" sz="1000" spc="10" dirty="0">
                <a:solidFill>
                  <a:srgbClr val="232A66"/>
                </a:solidFill>
                <a:latin typeface="Arial MT"/>
                <a:cs typeface="Arial MT"/>
              </a:rPr>
              <a:t>Implementing stringent quality management systems and testing protocols can ensure consistent granule quality. Partnering with certified suppliers for raw materials can also improve reliability and customer trust.</a:t>
            </a:r>
            <a:endParaRPr sz="1000" dirty="0">
              <a:solidFill>
                <a:prstClr val="black"/>
              </a:solidFill>
              <a:latin typeface="Arial MT"/>
              <a:cs typeface="Arial MT"/>
            </a:endParaRPr>
          </a:p>
        </p:txBody>
      </p:sp>
      <p:pic>
        <p:nvPicPr>
          <p:cNvPr id="18" name="object 18"/>
          <p:cNvPicPr/>
          <p:nvPr/>
        </p:nvPicPr>
        <p:blipFill>
          <a:blip r:embed="rId12" cstate="print"/>
          <a:stretch>
            <a:fillRect/>
          </a:stretch>
        </p:blipFill>
        <p:spPr>
          <a:xfrm>
            <a:off x="1" y="136143"/>
            <a:ext cx="2123439" cy="660400"/>
          </a:xfrm>
          <a:prstGeom prst="rect">
            <a:avLst/>
          </a:prstGeom>
        </p:spPr>
      </p:pic>
    </p:spTree>
    <p:extLst>
      <p:ext uri="{BB962C8B-B14F-4D97-AF65-F5344CB8AC3E}">
        <p14:creationId xmlns:p14="http://schemas.microsoft.com/office/powerpoint/2010/main" val="45390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600000"/>
        </a:solidFill>
        <a:effectLst/>
      </p:bgPr>
    </p:bg>
    <p:spTree>
      <p:nvGrpSpPr>
        <p:cNvPr id="1" name=""/>
        <p:cNvGrpSpPr/>
        <p:nvPr/>
      </p:nvGrpSpPr>
      <p:grpSpPr>
        <a:xfrm>
          <a:off x="0" y="0"/>
          <a:ext cx="0" cy="0"/>
          <a:chOff x="0" y="0"/>
          <a:chExt cx="0" cy="0"/>
        </a:xfrm>
      </p:grpSpPr>
      <p:pic>
        <p:nvPicPr>
          <p:cNvPr id="30" name="object 8">
            <a:extLst>
              <a:ext uri="{FF2B5EF4-FFF2-40B4-BE49-F238E27FC236}">
                <a16:creationId xmlns:a16="http://schemas.microsoft.com/office/drawing/2014/main" id="{002CEE8E-C0C8-487A-350F-92B3AA9B2AB7}"/>
              </a:ext>
            </a:extLst>
          </p:cNvPr>
          <p:cNvPicPr/>
          <p:nvPr/>
        </p:nvPicPr>
        <p:blipFill>
          <a:blip r:embed="rId2" cstate="print"/>
          <a:stretch>
            <a:fillRect/>
          </a:stretch>
        </p:blipFill>
        <p:spPr>
          <a:xfrm>
            <a:off x="227137" y="266700"/>
            <a:ext cx="11737726" cy="6324600"/>
          </a:xfrm>
          <a:prstGeom prst="rect">
            <a:avLst/>
          </a:prstGeom>
        </p:spPr>
      </p:pic>
      <p:sp>
        <p:nvSpPr>
          <p:cNvPr id="11" name="object 11"/>
          <p:cNvSpPr txBox="1">
            <a:spLocks noGrp="1"/>
          </p:cNvSpPr>
          <p:nvPr>
            <p:ph type="title"/>
          </p:nvPr>
        </p:nvSpPr>
        <p:spPr>
          <a:xfrm>
            <a:off x="3926313" y="663507"/>
            <a:ext cx="4420956" cy="618374"/>
          </a:xfrm>
          <a:prstGeom prst="rect">
            <a:avLst/>
          </a:prstGeom>
        </p:spPr>
        <p:txBody>
          <a:bodyPr vert="horz" wrap="square" lIns="0" tIns="8890" rIns="0" bIns="0" rtlCol="0" anchor="t">
            <a:spAutoFit/>
          </a:bodyPr>
          <a:lstStyle/>
          <a:p>
            <a:pPr marL="8467">
              <a:spcBef>
                <a:spcPts val="70"/>
              </a:spcBef>
            </a:pPr>
            <a:r>
              <a:rPr b="1" dirty="0">
                <a:latin typeface="Arial"/>
                <a:cs typeface="Arial"/>
              </a:rPr>
              <a:t>OUR</a:t>
            </a:r>
            <a:r>
              <a:rPr b="1" spc="-40" dirty="0">
                <a:latin typeface="Arial"/>
                <a:cs typeface="Arial"/>
              </a:rPr>
              <a:t> </a:t>
            </a:r>
            <a:r>
              <a:rPr b="1" spc="-17" dirty="0">
                <a:latin typeface="Arial"/>
                <a:cs typeface="Arial"/>
              </a:rPr>
              <a:t>SERVICES</a:t>
            </a:r>
          </a:p>
        </p:txBody>
      </p:sp>
      <p:pic>
        <p:nvPicPr>
          <p:cNvPr id="20" name="object 16"/>
          <p:cNvPicPr/>
          <p:nvPr/>
        </p:nvPicPr>
        <p:blipFill>
          <a:blip r:embed="rId3" cstate="print"/>
          <a:stretch>
            <a:fillRect/>
          </a:stretch>
        </p:blipFill>
        <p:spPr>
          <a:xfrm>
            <a:off x="42121" y="179747"/>
            <a:ext cx="2152949" cy="677504"/>
          </a:xfrm>
          <a:prstGeom prst="rect">
            <a:avLst/>
          </a:prstGeom>
        </p:spPr>
      </p:pic>
      <p:sp>
        <p:nvSpPr>
          <p:cNvPr id="26" name="object 10"/>
          <p:cNvSpPr txBox="1"/>
          <p:nvPr/>
        </p:nvSpPr>
        <p:spPr>
          <a:xfrm>
            <a:off x="1371144" y="4157095"/>
            <a:ext cx="3819669" cy="1422056"/>
          </a:xfrm>
          <a:prstGeom prst="rect">
            <a:avLst/>
          </a:prstGeom>
        </p:spPr>
        <p:txBody>
          <a:bodyPr vert="horz" wrap="square" lIns="0" tIns="148590" rIns="0" bIns="0" rtlCol="0">
            <a:spAutoFit/>
          </a:bodyPr>
          <a:lstStyle/>
          <a:p>
            <a:pPr marL="11431" defTabSz="609630">
              <a:spcBef>
                <a:spcPts val="1170"/>
              </a:spcBef>
            </a:pPr>
            <a:r>
              <a:rPr lang="en-US" sz="1667" b="1" spc="-63" dirty="0">
                <a:latin typeface="Arial"/>
                <a:cs typeface="Arial"/>
              </a:rPr>
              <a:t>Plastic Granule Manufacturing</a:t>
            </a:r>
          </a:p>
          <a:p>
            <a:pPr marL="11431" defTabSz="609630">
              <a:spcBef>
                <a:spcPts val="1170"/>
              </a:spcBef>
            </a:pPr>
            <a:r>
              <a:rPr lang="en-US" sz="1333" dirty="0">
                <a:latin typeface="Arial MT"/>
                <a:cs typeface="Calibri"/>
              </a:rPr>
              <a:t>GROWEST E-AUCTIONEERS LIMITED  specializes in the manufacturing and trading of plastic granules, producing a diverse range of products</a:t>
            </a:r>
            <a:r>
              <a:rPr lang="en-US" sz="1600" dirty="0">
                <a:latin typeface="Arial MT"/>
                <a:cs typeface="Calibri"/>
              </a:rPr>
              <a:t>.</a:t>
            </a:r>
            <a:endParaRPr sz="1367" dirty="0">
              <a:latin typeface="Arial MT"/>
              <a:cs typeface="Arial MT"/>
            </a:endParaRPr>
          </a:p>
        </p:txBody>
      </p:sp>
      <p:sp>
        <p:nvSpPr>
          <p:cNvPr id="13" name="object 10"/>
          <p:cNvSpPr txBox="1"/>
          <p:nvPr/>
        </p:nvSpPr>
        <p:spPr>
          <a:xfrm>
            <a:off x="7001189" y="4071482"/>
            <a:ext cx="3517808" cy="1586075"/>
          </a:xfrm>
          <a:prstGeom prst="rect">
            <a:avLst/>
          </a:prstGeom>
        </p:spPr>
        <p:txBody>
          <a:bodyPr vert="horz" wrap="square" lIns="0" tIns="148590" rIns="0" bIns="0" rtlCol="0">
            <a:spAutoFit/>
          </a:bodyPr>
          <a:lstStyle/>
          <a:p>
            <a:pPr marL="11431" defTabSz="609630">
              <a:spcBef>
                <a:spcPts val="1170"/>
              </a:spcBef>
            </a:pPr>
            <a:r>
              <a:rPr lang="en-US" sz="1667" b="1" spc="-63" dirty="0">
                <a:latin typeface="Arial"/>
                <a:cs typeface="Arial"/>
              </a:rPr>
              <a:t>Plastic Granule Recycling</a:t>
            </a:r>
          </a:p>
          <a:p>
            <a:pPr marL="11431" defTabSz="609630">
              <a:spcBef>
                <a:spcPts val="1170"/>
              </a:spcBef>
            </a:pPr>
            <a:r>
              <a:rPr lang="en-US" sz="1333" dirty="0">
                <a:latin typeface="Arial MT"/>
                <a:cs typeface="Calibri"/>
              </a:rPr>
              <a:t>GROWEST E-AUCTIONEERS LIMITED promotes sustainability with high-performance recycled granules. These eco-friendly materials provide a cost-effective solution while supporting your green initiatives.</a:t>
            </a:r>
          </a:p>
        </p:txBody>
      </p:sp>
      <p:pic>
        <p:nvPicPr>
          <p:cNvPr id="16" name="Picture 4" descr="3,500+ Recycled Plastic Granules Stock Photos, Pictures &amp; Royalty-Free  Images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138" y="1672524"/>
            <a:ext cx="3843675" cy="2093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847368" y="1615833"/>
            <a:ext cx="3671629" cy="2207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262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Google Shape;707;p64"/>
          <p:cNvSpPr/>
          <p:nvPr/>
        </p:nvSpPr>
        <p:spPr>
          <a:xfrm>
            <a:off x="5924567" y="1487524"/>
            <a:ext cx="3111520" cy="1848000"/>
          </a:xfrm>
          <a:custGeom>
            <a:avLst/>
            <a:gdLst>
              <a:gd name="textAreaLeft" fmla="*/ 0 w 1472400"/>
              <a:gd name="textAreaRight" fmla="*/ 1472760 w 1472400"/>
              <a:gd name="textAreaTop" fmla="*/ 0 h 1386000"/>
              <a:gd name="textAreaBottom" fmla="*/ 1386360 h 1386000"/>
            </a:gdLst>
            <a:ahLst/>
            <a:cxnLst/>
            <a:rect l="textAreaLeft" t="textAreaTop" r="textAreaRight" b="textAreaBottom"/>
            <a:pathLst>
              <a:path w="578162" h="560680">
                <a:moveTo>
                  <a:pt x="157452" y="106520"/>
                </a:moveTo>
                <a:cubicBezTo>
                  <a:pt x="145736" y="116807"/>
                  <a:pt x="134497" y="126522"/>
                  <a:pt x="123829" y="135000"/>
                </a:cubicBezTo>
                <a:cubicBezTo>
                  <a:pt x="60868" y="184815"/>
                  <a:pt x="4099" y="252252"/>
                  <a:pt x="194" y="336358"/>
                </a:cubicBezTo>
                <a:cubicBezTo>
                  <a:pt x="-3521" y="417035"/>
                  <a:pt x="46486" y="495330"/>
                  <a:pt x="116494" y="532573"/>
                </a:cubicBezTo>
                <a:cubicBezTo>
                  <a:pt x="186503" y="569816"/>
                  <a:pt x="272800" y="568482"/>
                  <a:pt x="345856" y="537812"/>
                </a:cubicBezTo>
                <a:cubicBezTo>
                  <a:pt x="418913" y="507237"/>
                  <a:pt x="479206" y="449610"/>
                  <a:pt x="522926" y="382364"/>
                </a:cubicBezTo>
                <a:cubicBezTo>
                  <a:pt x="569694" y="310450"/>
                  <a:pt x="598364" y="215581"/>
                  <a:pt x="561026" y="138143"/>
                </a:cubicBezTo>
                <a:cubicBezTo>
                  <a:pt x="527308" y="68039"/>
                  <a:pt x="455584" y="13461"/>
                  <a:pt x="378527" y="2126"/>
                </a:cubicBezTo>
                <a:cubicBezTo>
                  <a:pt x="281944" y="-12066"/>
                  <a:pt x="224603" y="47274"/>
                  <a:pt x="157357" y="106615"/>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anchor="ctr">
            <a:noAutofit/>
          </a:bodyPr>
          <a:lstStyle/>
          <a:p>
            <a:pPr algn="ctr" defTabSz="1219170">
              <a:tabLst>
                <a:tab pos="0" algn="l"/>
              </a:tabLst>
            </a:pPr>
            <a:endParaRPr lang="en-US" sz="2400" spc="-1">
              <a:solidFill>
                <a:srgbClr val="000000"/>
              </a:solidFill>
              <a:latin typeface="OpenSymbol"/>
            </a:endParaRPr>
          </a:p>
        </p:txBody>
      </p:sp>
      <p:sp>
        <p:nvSpPr>
          <p:cNvPr id="190" name="PlaceHolder 1"/>
          <p:cNvSpPr>
            <a:spLocks noGrp="1"/>
          </p:cNvSpPr>
          <p:nvPr>
            <p:ph type="title"/>
          </p:nvPr>
        </p:nvSpPr>
        <p:spPr>
          <a:xfrm>
            <a:off x="-1287360" y="880073"/>
            <a:ext cx="6756000" cy="1116960"/>
          </a:xfrm>
          <a:prstGeom prst="rect">
            <a:avLst/>
          </a:prstGeom>
          <a:noFill/>
          <a:ln w="0">
            <a:noFill/>
          </a:ln>
        </p:spPr>
        <p:txBody>
          <a:bodyPr lIns="121920" tIns="121920" rIns="121920" bIns="121920" anchor="b">
            <a:normAutofit fontScale="90000"/>
          </a:bodyPr>
          <a:lstStyle/>
          <a:p>
            <a:pPr algn="ctr">
              <a:lnSpc>
                <a:spcPct val="100000"/>
              </a:lnSpc>
              <a:tabLst>
                <a:tab pos="0" algn="l"/>
              </a:tabLst>
            </a:pPr>
            <a:r>
              <a:rPr lang="en" sz="6667" spc="-1" dirty="0">
                <a:solidFill>
                  <a:schemeClr val="accent1"/>
                </a:solidFill>
                <a:latin typeface="Caveat Brush"/>
                <a:ea typeface="Caveat Brush"/>
              </a:rPr>
              <a:t>Product Line</a:t>
            </a:r>
            <a:endParaRPr lang="fr-FR" sz="6667" spc="-1" dirty="0">
              <a:solidFill>
                <a:schemeClr val="dk1"/>
              </a:solidFill>
              <a:latin typeface="Arial"/>
            </a:endParaRPr>
          </a:p>
        </p:txBody>
      </p:sp>
      <p:sp>
        <p:nvSpPr>
          <p:cNvPr id="191" name="PlaceHolder 2"/>
          <p:cNvSpPr>
            <a:spLocks noGrp="1"/>
          </p:cNvSpPr>
          <p:nvPr>
            <p:ph type="title"/>
          </p:nvPr>
        </p:nvSpPr>
        <p:spPr>
          <a:xfrm>
            <a:off x="5817638" y="1886001"/>
            <a:ext cx="3111520" cy="1358400"/>
          </a:xfrm>
          <a:prstGeom prst="rect">
            <a:avLst/>
          </a:prstGeom>
          <a:noFill/>
          <a:ln w="0">
            <a:noFill/>
          </a:ln>
        </p:spPr>
        <p:txBody>
          <a:bodyPr lIns="121920" tIns="121920" rIns="121920" bIns="121920" anchor="ctr">
            <a:noAutofit/>
          </a:bodyPr>
          <a:lstStyle/>
          <a:p>
            <a:pPr algn="ctr">
              <a:lnSpc>
                <a:spcPct val="100000"/>
              </a:lnSpc>
              <a:tabLst>
                <a:tab pos="0" algn="l"/>
              </a:tabLst>
            </a:pPr>
            <a:r>
              <a:rPr lang="en" sz="3600" spc="-1" dirty="0">
                <a:solidFill>
                  <a:schemeClr val="lt1"/>
                </a:solidFill>
                <a:latin typeface="Caveat Brush"/>
                <a:ea typeface="Caveat Brush"/>
              </a:rPr>
              <a:t>COMING SOON</a:t>
            </a:r>
            <a:endParaRPr lang="fr-FR" sz="3600" spc="-1" dirty="0">
              <a:solidFill>
                <a:schemeClr val="dk1"/>
              </a:solidFill>
              <a:latin typeface="Arial"/>
            </a:endParaRPr>
          </a:p>
        </p:txBody>
      </p:sp>
      <p:sp>
        <p:nvSpPr>
          <p:cNvPr id="193" name="Google Shape;711;p64"/>
          <p:cNvSpPr/>
          <p:nvPr/>
        </p:nvSpPr>
        <p:spPr>
          <a:xfrm rot="9796800">
            <a:off x="8193390" y="-1432329"/>
            <a:ext cx="5158646" cy="5420394"/>
          </a:xfrm>
          <a:custGeom>
            <a:avLst/>
            <a:gdLst>
              <a:gd name="textAreaLeft" fmla="*/ 0 w 4247640"/>
              <a:gd name="textAreaRight" fmla="*/ 4248000 w 4247640"/>
              <a:gd name="textAreaTop" fmla="*/ 0 h 4410720"/>
              <a:gd name="textAreaBottom" fmla="*/ 4411080 h 4410720"/>
            </a:gdLst>
            <a:ahLst/>
            <a:cxnLst/>
            <a:rect l="textAreaLeft" t="textAreaTop" r="textAreaRight" b="textAreaBottom"/>
            <a:pathLst>
              <a:path w="276908" h="287550">
                <a:moveTo>
                  <a:pt x="130073" y="275114"/>
                </a:moveTo>
                <a:cubicBezTo>
                  <a:pt x="84543" y="257493"/>
                  <a:pt x="34823" y="235966"/>
                  <a:pt x="13868" y="191008"/>
                </a:cubicBezTo>
                <a:cubicBezTo>
                  <a:pt x="5581" y="173196"/>
                  <a:pt x="2723" y="153289"/>
                  <a:pt x="1104" y="133668"/>
                </a:cubicBezTo>
                <a:cubicBezTo>
                  <a:pt x="-1182" y="105854"/>
                  <a:pt x="-991" y="76327"/>
                  <a:pt x="12344" y="51943"/>
                </a:cubicBezTo>
                <a:cubicBezTo>
                  <a:pt x="29203" y="21177"/>
                  <a:pt x="64064" y="4699"/>
                  <a:pt x="98259" y="603"/>
                </a:cubicBezTo>
                <a:cubicBezTo>
                  <a:pt x="119690" y="-1969"/>
                  <a:pt x="146551" y="3270"/>
                  <a:pt x="153123" y="24321"/>
                </a:cubicBezTo>
                <a:cubicBezTo>
                  <a:pt x="159981" y="46514"/>
                  <a:pt x="138740" y="68707"/>
                  <a:pt x="141312" y="91853"/>
                </a:cubicBezTo>
                <a:cubicBezTo>
                  <a:pt x="143312" y="109665"/>
                  <a:pt x="159029" y="122714"/>
                  <a:pt x="175316" y="129191"/>
                </a:cubicBezTo>
                <a:cubicBezTo>
                  <a:pt x="191604" y="135668"/>
                  <a:pt x="209416" y="137573"/>
                  <a:pt x="225608" y="144431"/>
                </a:cubicBezTo>
                <a:cubicBezTo>
                  <a:pt x="250754" y="154908"/>
                  <a:pt x="271043" y="178149"/>
                  <a:pt x="275900" y="205486"/>
                </a:cubicBezTo>
                <a:cubicBezTo>
                  <a:pt x="280663" y="232823"/>
                  <a:pt x="268280" y="263208"/>
                  <a:pt x="244563" y="276543"/>
                </a:cubicBezTo>
                <a:cubicBezTo>
                  <a:pt x="228656" y="285496"/>
                  <a:pt x="209797" y="286544"/>
                  <a:pt x="191699" y="287401"/>
                </a:cubicBezTo>
                <a:cubicBezTo>
                  <a:pt x="174173" y="288258"/>
                  <a:pt x="156838" y="285591"/>
                  <a:pt x="130168" y="275304"/>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anchor="ctr">
            <a:noAutofit/>
          </a:bodyPr>
          <a:lstStyle/>
          <a:p>
            <a:pPr defTabSz="1219170">
              <a:tabLst>
                <a:tab pos="0" algn="l"/>
              </a:tabLst>
            </a:pPr>
            <a:endParaRPr lang="en-US" sz="2400" spc="-1">
              <a:solidFill>
                <a:srgbClr val="000000"/>
              </a:solidFill>
              <a:latin typeface="OpenSymbol"/>
            </a:endParaRPr>
          </a:p>
        </p:txBody>
      </p:sp>
      <p:sp>
        <p:nvSpPr>
          <p:cNvPr id="194" name="Google Shape;712;p64"/>
          <p:cNvSpPr/>
          <p:nvPr/>
        </p:nvSpPr>
        <p:spPr>
          <a:xfrm rot="21317400">
            <a:off x="10453440" y="3243840"/>
            <a:ext cx="1572000" cy="1820640"/>
          </a:xfrm>
          <a:custGeom>
            <a:avLst/>
            <a:gdLst>
              <a:gd name="textAreaLeft" fmla="*/ 0 w 1179000"/>
              <a:gd name="textAreaRight" fmla="*/ 1179360 w 1179000"/>
              <a:gd name="textAreaTop" fmla="*/ 0 h 1365480"/>
              <a:gd name="textAreaBottom" fmla="*/ 1365840 h 1365480"/>
            </a:gdLst>
            <a:ahLst/>
            <a:cxnLst/>
            <a:rect l="textAreaLeft" t="textAreaTop" r="textAreaRight" b="textAreaBottom"/>
            <a:pathLst>
              <a:path w="1075931" h="1245984">
                <a:moveTo>
                  <a:pt x="928294" y="352444"/>
                </a:moveTo>
                <a:cubicBezTo>
                  <a:pt x="982968" y="292056"/>
                  <a:pt x="1032403" y="226714"/>
                  <a:pt x="1075932" y="157563"/>
                </a:cubicBezTo>
                <a:cubicBezTo>
                  <a:pt x="986587" y="92888"/>
                  <a:pt x="880193" y="58122"/>
                  <a:pt x="773894" y="31262"/>
                </a:cubicBezTo>
                <a:cubicBezTo>
                  <a:pt x="694170" y="11164"/>
                  <a:pt x="612255" y="-5029"/>
                  <a:pt x="530435" y="1448"/>
                </a:cubicBezTo>
                <a:cubicBezTo>
                  <a:pt x="390322" y="12592"/>
                  <a:pt x="260211" y="91079"/>
                  <a:pt x="167152" y="198901"/>
                </a:cubicBezTo>
                <a:cubicBezTo>
                  <a:pt x="29325" y="358540"/>
                  <a:pt x="-31349" y="586759"/>
                  <a:pt x="15799" y="794309"/>
                </a:cubicBezTo>
                <a:cubicBezTo>
                  <a:pt x="62948" y="1001764"/>
                  <a:pt x="219444" y="1181405"/>
                  <a:pt x="417659" y="1245985"/>
                </a:cubicBezTo>
                <a:cubicBezTo>
                  <a:pt x="472523" y="1153592"/>
                  <a:pt x="527387" y="1061105"/>
                  <a:pt x="582251" y="968712"/>
                </a:cubicBezTo>
                <a:cubicBezTo>
                  <a:pt x="460807" y="931755"/>
                  <a:pt x="350794" y="844792"/>
                  <a:pt x="301930" y="725063"/>
                </a:cubicBezTo>
                <a:cubicBezTo>
                  <a:pt x="253067" y="605429"/>
                  <a:pt x="274594" y="454171"/>
                  <a:pt x="367367" y="365779"/>
                </a:cubicBezTo>
                <a:cubicBezTo>
                  <a:pt x="436900" y="299485"/>
                  <a:pt x="537007" y="274244"/>
                  <a:pt x="631876" y="280912"/>
                </a:cubicBezTo>
                <a:cubicBezTo>
                  <a:pt x="726650" y="287579"/>
                  <a:pt x="817328" y="323107"/>
                  <a:pt x="928199" y="35254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anchor="ctr">
            <a:noAutofit/>
          </a:bodyPr>
          <a:lstStyle/>
          <a:p>
            <a:pPr defTabSz="1219170">
              <a:tabLst>
                <a:tab pos="0" algn="l"/>
              </a:tabLst>
            </a:pPr>
            <a:endParaRPr lang="en-US" sz="2400" spc="-1">
              <a:solidFill>
                <a:srgbClr val="000000"/>
              </a:solidFill>
              <a:latin typeface="OpenSymbol"/>
            </a:endParaRPr>
          </a:p>
        </p:txBody>
      </p:sp>
      <p:sp>
        <p:nvSpPr>
          <p:cNvPr id="195" name="Google Shape;713;p64"/>
          <p:cNvSpPr/>
          <p:nvPr/>
        </p:nvSpPr>
        <p:spPr>
          <a:xfrm rot="2390400">
            <a:off x="2161920" y="1868160"/>
            <a:ext cx="1123200" cy="990720"/>
          </a:xfrm>
          <a:custGeom>
            <a:avLst/>
            <a:gdLst>
              <a:gd name="textAreaLeft" fmla="*/ 0 w 842400"/>
              <a:gd name="textAreaRight" fmla="*/ 842760 w 842400"/>
              <a:gd name="textAreaTop" fmla="*/ 0 h 743040"/>
              <a:gd name="textAreaBottom" fmla="*/ 743400 h 743040"/>
            </a:gdLst>
            <a:ahLst/>
            <a:cxnLst/>
            <a:rect l="textAreaLeft" t="textAreaTop" r="textAreaRight" b="textAreaBottom"/>
            <a:pathLst>
              <a:path w="579097" h="510716">
                <a:moveTo>
                  <a:pt x="210945" y="39399"/>
                </a:moveTo>
                <a:cubicBezTo>
                  <a:pt x="111789" y="86929"/>
                  <a:pt x="35780" y="180083"/>
                  <a:pt x="9110" y="286668"/>
                </a:cubicBezTo>
                <a:cubicBezTo>
                  <a:pt x="-1749" y="330102"/>
                  <a:pt x="-4606" y="376870"/>
                  <a:pt x="10062" y="419161"/>
                </a:cubicBezTo>
                <a:cubicBezTo>
                  <a:pt x="24731" y="461452"/>
                  <a:pt x="59211" y="498504"/>
                  <a:pt x="102931" y="508124"/>
                </a:cubicBezTo>
                <a:cubicBezTo>
                  <a:pt x="170749" y="522983"/>
                  <a:pt x="234662" y="471453"/>
                  <a:pt x="278572" y="417827"/>
                </a:cubicBezTo>
                <a:cubicBezTo>
                  <a:pt x="322577" y="364106"/>
                  <a:pt x="363630" y="301051"/>
                  <a:pt x="429257" y="278476"/>
                </a:cubicBezTo>
                <a:cubicBezTo>
                  <a:pt x="453546" y="270094"/>
                  <a:pt x="479740" y="267999"/>
                  <a:pt x="503552" y="258188"/>
                </a:cubicBezTo>
                <a:cubicBezTo>
                  <a:pt x="589944" y="222469"/>
                  <a:pt x="606708" y="90548"/>
                  <a:pt x="530508" y="36541"/>
                </a:cubicBezTo>
                <a:cubicBezTo>
                  <a:pt x="446974" y="-22609"/>
                  <a:pt x="295907" y="-1273"/>
                  <a:pt x="211040" y="39399"/>
                </a:cubicBezTo>
                <a:close/>
              </a:path>
            </a:pathLst>
          </a:custGeom>
          <a:solidFill>
            <a:schemeClr val="dk2"/>
          </a:solidFill>
          <a:ln w="0">
            <a:noFill/>
          </a:ln>
        </p:spPr>
        <p:style>
          <a:lnRef idx="0">
            <a:scrgbClr r="0" g="0" b="0"/>
          </a:lnRef>
          <a:fillRef idx="0">
            <a:scrgbClr r="0" g="0" b="0"/>
          </a:fillRef>
          <a:effectRef idx="0">
            <a:scrgbClr r="0" g="0" b="0"/>
          </a:effectRef>
          <a:fontRef idx="minor"/>
        </p:style>
        <p:txBody>
          <a:bodyPr anchor="ctr">
            <a:noAutofit/>
          </a:bodyPr>
          <a:lstStyle/>
          <a:p>
            <a:pPr defTabSz="1219170">
              <a:tabLst>
                <a:tab pos="0" algn="l"/>
              </a:tabLst>
            </a:pPr>
            <a:endParaRPr lang="en-US" sz="2400" spc="-1">
              <a:solidFill>
                <a:srgbClr val="000000"/>
              </a:solidFill>
              <a:latin typeface="OpenSymbol"/>
            </a:endParaRPr>
          </a:p>
        </p:txBody>
      </p:sp>
      <p:sp>
        <p:nvSpPr>
          <p:cNvPr id="196" name="Google Shape;714;p64"/>
          <p:cNvSpPr/>
          <p:nvPr/>
        </p:nvSpPr>
        <p:spPr>
          <a:xfrm rot="11417400">
            <a:off x="168480" y="-325920"/>
            <a:ext cx="3844320" cy="3425280"/>
          </a:xfrm>
          <a:custGeom>
            <a:avLst/>
            <a:gdLst>
              <a:gd name="textAreaLeft" fmla="*/ 0 w 2883240"/>
              <a:gd name="textAreaRight" fmla="*/ 2883600 w 2883240"/>
              <a:gd name="textAreaTop" fmla="*/ 0 h 2568960"/>
              <a:gd name="textAreaBottom" fmla="*/ 2569320 h 2568960"/>
            </a:gdLst>
            <a:ahLst/>
            <a:cxnLst/>
            <a:rect l="textAreaLeft" t="textAreaTop" r="textAreaRight" b="textAreaBottom"/>
            <a:pathLst>
              <a:path w="1776031" h="1582483">
                <a:moveTo>
                  <a:pt x="804196" y="1582484"/>
                </a:moveTo>
                <a:lnTo>
                  <a:pt x="804196" y="1568768"/>
                </a:lnTo>
                <a:cubicBezTo>
                  <a:pt x="811911" y="1568768"/>
                  <a:pt x="819722" y="1568768"/>
                  <a:pt x="827532" y="1568482"/>
                </a:cubicBezTo>
                <a:lnTo>
                  <a:pt x="827818" y="1582198"/>
                </a:lnTo>
                <a:cubicBezTo>
                  <a:pt x="819912" y="1582388"/>
                  <a:pt x="812101" y="1582484"/>
                  <a:pt x="804196" y="1582484"/>
                </a:cubicBezTo>
                <a:close/>
                <a:moveTo>
                  <a:pt x="780574" y="1582293"/>
                </a:moveTo>
                <a:cubicBezTo>
                  <a:pt x="772668" y="1582103"/>
                  <a:pt x="764858" y="1581912"/>
                  <a:pt x="756952" y="1581531"/>
                </a:cubicBezTo>
                <a:lnTo>
                  <a:pt x="757523" y="1567815"/>
                </a:lnTo>
                <a:cubicBezTo>
                  <a:pt x="765334" y="1568101"/>
                  <a:pt x="773049" y="1568387"/>
                  <a:pt x="780860" y="1568577"/>
                </a:cubicBezTo>
                <a:lnTo>
                  <a:pt x="780574" y="1582293"/>
                </a:lnTo>
                <a:close/>
                <a:moveTo>
                  <a:pt x="851440" y="1581531"/>
                </a:moveTo>
                <a:lnTo>
                  <a:pt x="850868" y="1567815"/>
                </a:lnTo>
                <a:cubicBezTo>
                  <a:pt x="858679" y="1567529"/>
                  <a:pt x="866394" y="1567053"/>
                  <a:pt x="874205" y="1566577"/>
                </a:cubicBezTo>
                <a:lnTo>
                  <a:pt x="875062" y="1580293"/>
                </a:lnTo>
                <a:cubicBezTo>
                  <a:pt x="867156" y="1580769"/>
                  <a:pt x="859346" y="1581150"/>
                  <a:pt x="851440" y="1581531"/>
                </a:cubicBezTo>
                <a:close/>
                <a:moveTo>
                  <a:pt x="733330" y="1580293"/>
                </a:moveTo>
                <a:cubicBezTo>
                  <a:pt x="725424" y="1579817"/>
                  <a:pt x="717613" y="1579150"/>
                  <a:pt x="709708" y="1578483"/>
                </a:cubicBezTo>
                <a:lnTo>
                  <a:pt x="710851" y="1564862"/>
                </a:lnTo>
                <a:cubicBezTo>
                  <a:pt x="718566" y="1565529"/>
                  <a:pt x="726376" y="1566101"/>
                  <a:pt x="734092" y="1566577"/>
                </a:cubicBezTo>
                <a:lnTo>
                  <a:pt x="733235" y="1580293"/>
                </a:lnTo>
                <a:close/>
                <a:moveTo>
                  <a:pt x="898588" y="1578578"/>
                </a:moveTo>
                <a:lnTo>
                  <a:pt x="897446" y="1564958"/>
                </a:lnTo>
                <a:cubicBezTo>
                  <a:pt x="905161" y="1564291"/>
                  <a:pt x="912971" y="1563624"/>
                  <a:pt x="920687" y="1562862"/>
                </a:cubicBezTo>
                <a:lnTo>
                  <a:pt x="922020" y="1576483"/>
                </a:lnTo>
                <a:cubicBezTo>
                  <a:pt x="914210" y="1577245"/>
                  <a:pt x="906304" y="1578007"/>
                  <a:pt x="898493" y="1578578"/>
                </a:cubicBezTo>
                <a:close/>
                <a:moveTo>
                  <a:pt x="686276" y="1576197"/>
                </a:moveTo>
                <a:cubicBezTo>
                  <a:pt x="678466" y="1575340"/>
                  <a:pt x="670655" y="1574387"/>
                  <a:pt x="662749" y="1573339"/>
                </a:cubicBezTo>
                <a:lnTo>
                  <a:pt x="664559" y="1559719"/>
                </a:lnTo>
                <a:cubicBezTo>
                  <a:pt x="672274" y="1560767"/>
                  <a:pt x="679990" y="1561719"/>
                  <a:pt x="687705" y="1562576"/>
                </a:cubicBezTo>
                <a:lnTo>
                  <a:pt x="686181" y="1576197"/>
                </a:lnTo>
                <a:close/>
                <a:moveTo>
                  <a:pt x="945547" y="1573911"/>
                </a:moveTo>
                <a:lnTo>
                  <a:pt x="943928" y="1560290"/>
                </a:lnTo>
                <a:cubicBezTo>
                  <a:pt x="951643" y="1559338"/>
                  <a:pt x="959358" y="1558385"/>
                  <a:pt x="967073" y="1557338"/>
                </a:cubicBezTo>
                <a:lnTo>
                  <a:pt x="968978" y="1570958"/>
                </a:lnTo>
                <a:cubicBezTo>
                  <a:pt x="961168" y="1572006"/>
                  <a:pt x="953357" y="1573054"/>
                  <a:pt x="945547" y="1573911"/>
                </a:cubicBezTo>
                <a:close/>
                <a:moveTo>
                  <a:pt x="639318" y="1569815"/>
                </a:moveTo>
                <a:cubicBezTo>
                  <a:pt x="631508" y="1568577"/>
                  <a:pt x="623792" y="1567243"/>
                  <a:pt x="615982" y="1565815"/>
                </a:cubicBezTo>
                <a:lnTo>
                  <a:pt x="618459" y="1552385"/>
                </a:lnTo>
                <a:cubicBezTo>
                  <a:pt x="626078" y="1553813"/>
                  <a:pt x="633794" y="1555147"/>
                  <a:pt x="641413" y="1556385"/>
                </a:cubicBezTo>
                <a:lnTo>
                  <a:pt x="639223" y="1569910"/>
                </a:lnTo>
                <a:close/>
                <a:moveTo>
                  <a:pt x="992315" y="1567529"/>
                </a:moveTo>
                <a:lnTo>
                  <a:pt x="990219" y="1554004"/>
                </a:lnTo>
                <a:cubicBezTo>
                  <a:pt x="997934" y="1552861"/>
                  <a:pt x="1005649" y="1551527"/>
                  <a:pt x="1013269" y="1550289"/>
                </a:cubicBezTo>
                <a:lnTo>
                  <a:pt x="1015556" y="1563814"/>
                </a:lnTo>
                <a:cubicBezTo>
                  <a:pt x="1007841" y="1565148"/>
                  <a:pt x="1000030" y="1566386"/>
                  <a:pt x="992219" y="1567625"/>
                </a:cubicBezTo>
                <a:close/>
                <a:moveTo>
                  <a:pt x="592836" y="1561148"/>
                </a:moveTo>
                <a:cubicBezTo>
                  <a:pt x="585121" y="1559528"/>
                  <a:pt x="577406" y="1557814"/>
                  <a:pt x="569785" y="1555909"/>
                </a:cubicBezTo>
                <a:lnTo>
                  <a:pt x="572929" y="1542574"/>
                </a:lnTo>
                <a:cubicBezTo>
                  <a:pt x="580454" y="1544384"/>
                  <a:pt x="588074" y="1546098"/>
                  <a:pt x="595694" y="1547717"/>
                </a:cubicBezTo>
                <a:lnTo>
                  <a:pt x="592836" y="1561148"/>
                </a:lnTo>
                <a:close/>
                <a:moveTo>
                  <a:pt x="1038892" y="1559528"/>
                </a:moveTo>
                <a:lnTo>
                  <a:pt x="1036320" y="1546098"/>
                </a:lnTo>
                <a:cubicBezTo>
                  <a:pt x="1043940" y="1544669"/>
                  <a:pt x="1051655" y="1543145"/>
                  <a:pt x="1059275" y="1541621"/>
                </a:cubicBezTo>
                <a:lnTo>
                  <a:pt x="1062038" y="1555052"/>
                </a:lnTo>
                <a:cubicBezTo>
                  <a:pt x="1054323" y="1556671"/>
                  <a:pt x="1046607" y="1558195"/>
                  <a:pt x="1038892" y="1559624"/>
                </a:cubicBezTo>
                <a:close/>
                <a:moveTo>
                  <a:pt x="546830" y="1550194"/>
                </a:moveTo>
                <a:cubicBezTo>
                  <a:pt x="539210" y="1548193"/>
                  <a:pt x="531591" y="1546003"/>
                  <a:pt x="524065" y="1543812"/>
                </a:cubicBezTo>
                <a:lnTo>
                  <a:pt x="527971" y="1530668"/>
                </a:lnTo>
                <a:cubicBezTo>
                  <a:pt x="535400" y="1532858"/>
                  <a:pt x="542925" y="1534954"/>
                  <a:pt x="550450" y="1536954"/>
                </a:cubicBezTo>
                <a:lnTo>
                  <a:pt x="546926" y="1550194"/>
                </a:lnTo>
                <a:close/>
                <a:moveTo>
                  <a:pt x="1085088" y="1550099"/>
                </a:moveTo>
                <a:lnTo>
                  <a:pt x="1082135" y="1536764"/>
                </a:lnTo>
                <a:cubicBezTo>
                  <a:pt x="1089755" y="1535049"/>
                  <a:pt x="1097375" y="1533335"/>
                  <a:pt x="1104900" y="1531525"/>
                </a:cubicBezTo>
                <a:lnTo>
                  <a:pt x="1108043" y="1544860"/>
                </a:lnTo>
                <a:cubicBezTo>
                  <a:pt x="1100423" y="1546670"/>
                  <a:pt x="1092708" y="1548384"/>
                  <a:pt x="1085088" y="1550099"/>
                </a:cubicBezTo>
                <a:close/>
                <a:moveTo>
                  <a:pt x="1130999" y="1539240"/>
                </a:moveTo>
                <a:lnTo>
                  <a:pt x="1127665" y="1526000"/>
                </a:lnTo>
                <a:cubicBezTo>
                  <a:pt x="1135190" y="1524095"/>
                  <a:pt x="1142810" y="1522095"/>
                  <a:pt x="1150334" y="1520095"/>
                </a:cubicBezTo>
                <a:lnTo>
                  <a:pt x="1153858" y="1533335"/>
                </a:lnTo>
                <a:cubicBezTo>
                  <a:pt x="1146239" y="1535335"/>
                  <a:pt x="1138619" y="1537335"/>
                  <a:pt x="1130999" y="1539240"/>
                </a:cubicBezTo>
                <a:close/>
                <a:moveTo>
                  <a:pt x="501396" y="1536859"/>
                </a:moveTo>
                <a:cubicBezTo>
                  <a:pt x="493871" y="1534478"/>
                  <a:pt x="486442" y="1531906"/>
                  <a:pt x="478917" y="1529334"/>
                </a:cubicBezTo>
                <a:lnTo>
                  <a:pt x="483489" y="1516380"/>
                </a:lnTo>
                <a:cubicBezTo>
                  <a:pt x="490823" y="1518952"/>
                  <a:pt x="498158" y="1521428"/>
                  <a:pt x="505587" y="1523810"/>
                </a:cubicBezTo>
                <a:lnTo>
                  <a:pt x="501396" y="1536859"/>
                </a:lnTo>
                <a:close/>
                <a:moveTo>
                  <a:pt x="1176528" y="1527048"/>
                </a:moveTo>
                <a:lnTo>
                  <a:pt x="1172813" y="1513904"/>
                </a:lnTo>
                <a:cubicBezTo>
                  <a:pt x="1180338" y="1511808"/>
                  <a:pt x="1187767" y="1509617"/>
                  <a:pt x="1195293" y="1507331"/>
                </a:cubicBezTo>
                <a:lnTo>
                  <a:pt x="1199198" y="1520476"/>
                </a:lnTo>
                <a:cubicBezTo>
                  <a:pt x="1191673" y="1522762"/>
                  <a:pt x="1184148" y="1524953"/>
                  <a:pt x="1176528" y="1527048"/>
                </a:cubicBezTo>
                <a:close/>
                <a:moveTo>
                  <a:pt x="456724" y="1521143"/>
                </a:moveTo>
                <a:cubicBezTo>
                  <a:pt x="449390" y="1518285"/>
                  <a:pt x="442055" y="1515428"/>
                  <a:pt x="434721" y="1512380"/>
                </a:cubicBezTo>
                <a:lnTo>
                  <a:pt x="439960" y="1499711"/>
                </a:lnTo>
                <a:cubicBezTo>
                  <a:pt x="447104" y="1502664"/>
                  <a:pt x="454342" y="1505522"/>
                  <a:pt x="461581" y="1508284"/>
                </a:cubicBezTo>
                <a:lnTo>
                  <a:pt x="456724" y="1521047"/>
                </a:lnTo>
                <a:close/>
                <a:moveTo>
                  <a:pt x="1221772" y="1513523"/>
                </a:moveTo>
                <a:lnTo>
                  <a:pt x="1217676" y="1500473"/>
                </a:lnTo>
                <a:cubicBezTo>
                  <a:pt x="1225106" y="1498187"/>
                  <a:pt x="1232535" y="1495806"/>
                  <a:pt x="1239965" y="1493330"/>
                </a:cubicBezTo>
                <a:lnTo>
                  <a:pt x="1244251" y="1506379"/>
                </a:lnTo>
                <a:cubicBezTo>
                  <a:pt x="1236726" y="1508855"/>
                  <a:pt x="1229297" y="1511237"/>
                  <a:pt x="1221772" y="1513618"/>
                </a:cubicBezTo>
                <a:close/>
                <a:moveTo>
                  <a:pt x="413004" y="1503045"/>
                </a:moveTo>
                <a:cubicBezTo>
                  <a:pt x="405765" y="1499807"/>
                  <a:pt x="398621" y="1496473"/>
                  <a:pt x="391573" y="1493044"/>
                </a:cubicBezTo>
                <a:lnTo>
                  <a:pt x="397478" y="1480661"/>
                </a:lnTo>
                <a:cubicBezTo>
                  <a:pt x="404431" y="1483995"/>
                  <a:pt x="411480" y="1487329"/>
                  <a:pt x="418624" y="1490472"/>
                </a:cubicBezTo>
                <a:lnTo>
                  <a:pt x="413004" y="1502950"/>
                </a:lnTo>
                <a:close/>
                <a:moveTo>
                  <a:pt x="1266539" y="1498759"/>
                </a:moveTo>
                <a:lnTo>
                  <a:pt x="1262063" y="1485805"/>
                </a:lnTo>
                <a:cubicBezTo>
                  <a:pt x="1269397" y="1483233"/>
                  <a:pt x="1276731" y="1480661"/>
                  <a:pt x="1284066" y="1477994"/>
                </a:cubicBezTo>
                <a:lnTo>
                  <a:pt x="1288733" y="1490853"/>
                </a:lnTo>
                <a:cubicBezTo>
                  <a:pt x="1281303" y="1493520"/>
                  <a:pt x="1273969" y="1496187"/>
                  <a:pt x="1266539" y="1498759"/>
                </a:cubicBezTo>
                <a:close/>
                <a:moveTo>
                  <a:pt x="1310831" y="1482566"/>
                </a:moveTo>
                <a:lnTo>
                  <a:pt x="1305878" y="1469803"/>
                </a:lnTo>
                <a:cubicBezTo>
                  <a:pt x="1313117" y="1467041"/>
                  <a:pt x="1320356" y="1464088"/>
                  <a:pt x="1327594" y="1461135"/>
                </a:cubicBezTo>
                <a:lnTo>
                  <a:pt x="1332738" y="1473803"/>
                </a:lnTo>
                <a:cubicBezTo>
                  <a:pt x="1325404" y="1476756"/>
                  <a:pt x="1318165" y="1479709"/>
                  <a:pt x="1310831" y="1482566"/>
                </a:cubicBezTo>
                <a:close/>
                <a:moveTo>
                  <a:pt x="370332" y="1482471"/>
                </a:moveTo>
                <a:cubicBezTo>
                  <a:pt x="363283" y="1478852"/>
                  <a:pt x="356330" y="1475137"/>
                  <a:pt x="349473" y="1471232"/>
                </a:cubicBezTo>
                <a:lnTo>
                  <a:pt x="356140" y="1459230"/>
                </a:lnTo>
                <a:cubicBezTo>
                  <a:pt x="362903" y="1463040"/>
                  <a:pt x="369760" y="1466660"/>
                  <a:pt x="376619" y="1470279"/>
                </a:cubicBezTo>
                <a:lnTo>
                  <a:pt x="370332" y="1482471"/>
                </a:lnTo>
                <a:close/>
                <a:moveTo>
                  <a:pt x="1354550" y="1464659"/>
                </a:moveTo>
                <a:lnTo>
                  <a:pt x="1349121" y="1452086"/>
                </a:lnTo>
                <a:cubicBezTo>
                  <a:pt x="1356265" y="1449038"/>
                  <a:pt x="1363408" y="1445800"/>
                  <a:pt x="1370457" y="1442561"/>
                </a:cubicBezTo>
                <a:lnTo>
                  <a:pt x="1376172" y="1455039"/>
                </a:lnTo>
                <a:cubicBezTo>
                  <a:pt x="1369028" y="1458278"/>
                  <a:pt x="1361789" y="1461516"/>
                  <a:pt x="1354550" y="1464659"/>
                </a:cubicBezTo>
                <a:close/>
                <a:moveTo>
                  <a:pt x="328994" y="1459516"/>
                </a:moveTo>
                <a:cubicBezTo>
                  <a:pt x="322231" y="1455515"/>
                  <a:pt x="315468" y="1451324"/>
                  <a:pt x="308801" y="1447038"/>
                </a:cubicBezTo>
                <a:lnTo>
                  <a:pt x="316135" y="1435513"/>
                </a:lnTo>
                <a:cubicBezTo>
                  <a:pt x="322707" y="1439704"/>
                  <a:pt x="329279" y="1443800"/>
                  <a:pt x="335947" y="1447705"/>
                </a:cubicBezTo>
                <a:lnTo>
                  <a:pt x="328898" y="1459516"/>
                </a:lnTo>
                <a:close/>
                <a:moveTo>
                  <a:pt x="1397603" y="1445038"/>
                </a:moveTo>
                <a:lnTo>
                  <a:pt x="1391603" y="1432751"/>
                </a:lnTo>
                <a:cubicBezTo>
                  <a:pt x="1398651" y="1429322"/>
                  <a:pt x="1405604" y="1425893"/>
                  <a:pt x="1412462" y="1422368"/>
                </a:cubicBezTo>
                <a:lnTo>
                  <a:pt x="1418749" y="1434560"/>
                </a:lnTo>
                <a:cubicBezTo>
                  <a:pt x="1411700" y="1438180"/>
                  <a:pt x="1404652" y="1441704"/>
                  <a:pt x="1397603" y="1445133"/>
                </a:cubicBezTo>
                <a:close/>
                <a:moveTo>
                  <a:pt x="289084" y="1433989"/>
                </a:moveTo>
                <a:cubicBezTo>
                  <a:pt x="282607" y="1429512"/>
                  <a:pt x="276130" y="1424940"/>
                  <a:pt x="269748" y="1420273"/>
                </a:cubicBezTo>
                <a:lnTo>
                  <a:pt x="277844" y="1409224"/>
                </a:lnTo>
                <a:cubicBezTo>
                  <a:pt x="284131" y="1413796"/>
                  <a:pt x="290417" y="1418273"/>
                  <a:pt x="296799" y="1422654"/>
                </a:cubicBezTo>
                <a:lnTo>
                  <a:pt x="289084" y="1433989"/>
                </a:lnTo>
                <a:close/>
                <a:moveTo>
                  <a:pt x="1439704" y="1423416"/>
                </a:moveTo>
                <a:lnTo>
                  <a:pt x="1433131" y="1411414"/>
                </a:lnTo>
                <a:cubicBezTo>
                  <a:pt x="1439990" y="1407700"/>
                  <a:pt x="1446752" y="1403890"/>
                  <a:pt x="1453515" y="1399985"/>
                </a:cubicBezTo>
                <a:lnTo>
                  <a:pt x="1460373" y="1411891"/>
                </a:lnTo>
                <a:cubicBezTo>
                  <a:pt x="1453515" y="1415796"/>
                  <a:pt x="1446657" y="1419701"/>
                  <a:pt x="1439704" y="1423511"/>
                </a:cubicBezTo>
                <a:close/>
                <a:moveTo>
                  <a:pt x="250793" y="1405985"/>
                </a:moveTo>
                <a:cubicBezTo>
                  <a:pt x="244602" y="1401128"/>
                  <a:pt x="238411" y="1396175"/>
                  <a:pt x="232410" y="1391031"/>
                </a:cubicBezTo>
                <a:lnTo>
                  <a:pt x="241173" y="1380554"/>
                </a:lnTo>
                <a:cubicBezTo>
                  <a:pt x="247079" y="1385507"/>
                  <a:pt x="253174" y="1390460"/>
                  <a:pt x="259271" y="1395222"/>
                </a:cubicBezTo>
                <a:lnTo>
                  <a:pt x="250793" y="1405985"/>
                </a:lnTo>
                <a:close/>
                <a:moveTo>
                  <a:pt x="1480661" y="1399699"/>
                </a:moveTo>
                <a:lnTo>
                  <a:pt x="1473517" y="1388078"/>
                </a:lnTo>
                <a:cubicBezTo>
                  <a:pt x="1480185" y="1383983"/>
                  <a:pt x="1486757" y="1379792"/>
                  <a:pt x="1493234" y="1375601"/>
                </a:cubicBezTo>
                <a:lnTo>
                  <a:pt x="1500759" y="1387031"/>
                </a:lnTo>
                <a:cubicBezTo>
                  <a:pt x="1494187" y="1391317"/>
                  <a:pt x="1487519" y="1395603"/>
                  <a:pt x="1480756" y="1399699"/>
                </a:cubicBezTo>
                <a:close/>
                <a:moveTo>
                  <a:pt x="214408" y="1375505"/>
                </a:moveTo>
                <a:cubicBezTo>
                  <a:pt x="211455" y="1372838"/>
                  <a:pt x="208597" y="1370267"/>
                  <a:pt x="205740" y="1367600"/>
                </a:cubicBezTo>
                <a:cubicBezTo>
                  <a:pt x="202787" y="1364933"/>
                  <a:pt x="199930" y="1362170"/>
                  <a:pt x="197073" y="1359408"/>
                </a:cubicBezTo>
                <a:lnTo>
                  <a:pt x="206598" y="1349502"/>
                </a:lnTo>
                <a:cubicBezTo>
                  <a:pt x="209360" y="1352169"/>
                  <a:pt x="212217" y="1354836"/>
                  <a:pt x="215074" y="1357503"/>
                </a:cubicBezTo>
                <a:cubicBezTo>
                  <a:pt x="217932" y="1360170"/>
                  <a:pt x="220790" y="1362742"/>
                  <a:pt x="223647" y="1365314"/>
                </a:cubicBezTo>
                <a:lnTo>
                  <a:pt x="214503" y="1375505"/>
                </a:lnTo>
                <a:close/>
                <a:moveTo>
                  <a:pt x="1520285" y="1373696"/>
                </a:moveTo>
                <a:lnTo>
                  <a:pt x="1512475" y="1362456"/>
                </a:lnTo>
                <a:cubicBezTo>
                  <a:pt x="1518856" y="1357979"/>
                  <a:pt x="1525143" y="1353503"/>
                  <a:pt x="1531334" y="1348835"/>
                </a:cubicBezTo>
                <a:lnTo>
                  <a:pt x="1539526" y="1359789"/>
                </a:lnTo>
                <a:cubicBezTo>
                  <a:pt x="1533239" y="1364552"/>
                  <a:pt x="1526762" y="1369124"/>
                  <a:pt x="1520285" y="1373696"/>
                </a:cubicBezTo>
                <a:close/>
                <a:moveTo>
                  <a:pt x="1558290" y="1345311"/>
                </a:moveTo>
                <a:lnTo>
                  <a:pt x="1549717" y="1334643"/>
                </a:lnTo>
                <a:cubicBezTo>
                  <a:pt x="1555814" y="1329785"/>
                  <a:pt x="1561719" y="1324832"/>
                  <a:pt x="1567624" y="1319784"/>
                </a:cubicBezTo>
                <a:lnTo>
                  <a:pt x="1576578" y="1330166"/>
                </a:lnTo>
                <a:cubicBezTo>
                  <a:pt x="1570577" y="1335310"/>
                  <a:pt x="1564482" y="1340358"/>
                  <a:pt x="1558290" y="1345311"/>
                </a:cubicBezTo>
                <a:close/>
                <a:moveTo>
                  <a:pt x="180213" y="1342549"/>
                </a:moveTo>
                <a:cubicBezTo>
                  <a:pt x="174688" y="1336834"/>
                  <a:pt x="169354" y="1331119"/>
                  <a:pt x="164021" y="1325213"/>
                </a:cubicBezTo>
                <a:lnTo>
                  <a:pt x="174212" y="1316069"/>
                </a:lnTo>
                <a:cubicBezTo>
                  <a:pt x="179356" y="1321784"/>
                  <a:pt x="184690" y="1327499"/>
                  <a:pt x="190024" y="1333024"/>
                </a:cubicBezTo>
                <a:lnTo>
                  <a:pt x="180213" y="1342549"/>
                </a:lnTo>
                <a:close/>
                <a:moveTo>
                  <a:pt x="1594294" y="1314355"/>
                </a:moveTo>
                <a:lnTo>
                  <a:pt x="1584960" y="1304258"/>
                </a:lnTo>
                <a:cubicBezTo>
                  <a:pt x="1590675" y="1299020"/>
                  <a:pt x="1596199" y="1293590"/>
                  <a:pt x="1601724" y="1288161"/>
                </a:cubicBezTo>
                <a:lnTo>
                  <a:pt x="1611440" y="1297877"/>
                </a:lnTo>
                <a:cubicBezTo>
                  <a:pt x="1605820" y="1303496"/>
                  <a:pt x="1600105" y="1308926"/>
                  <a:pt x="1594294" y="1314355"/>
                </a:cubicBezTo>
                <a:close/>
                <a:moveTo>
                  <a:pt x="148495" y="1307306"/>
                </a:moveTo>
                <a:cubicBezTo>
                  <a:pt x="143447" y="1301210"/>
                  <a:pt x="138398" y="1295114"/>
                  <a:pt x="133540" y="1288828"/>
                </a:cubicBezTo>
                <a:lnTo>
                  <a:pt x="144304" y="1280446"/>
                </a:lnTo>
                <a:cubicBezTo>
                  <a:pt x="149066" y="1286542"/>
                  <a:pt x="153924" y="1292543"/>
                  <a:pt x="158877" y="1298543"/>
                </a:cubicBezTo>
                <a:lnTo>
                  <a:pt x="148399" y="1307306"/>
                </a:lnTo>
                <a:close/>
                <a:moveTo>
                  <a:pt x="1627918" y="1280827"/>
                </a:moveTo>
                <a:lnTo>
                  <a:pt x="1617821" y="1271492"/>
                </a:lnTo>
                <a:cubicBezTo>
                  <a:pt x="1623060" y="1265777"/>
                  <a:pt x="1628204" y="1260062"/>
                  <a:pt x="1633252" y="1254157"/>
                </a:cubicBezTo>
                <a:lnTo>
                  <a:pt x="1643634" y="1263015"/>
                </a:lnTo>
                <a:cubicBezTo>
                  <a:pt x="1638490" y="1269016"/>
                  <a:pt x="1633252" y="1274921"/>
                  <a:pt x="1627823" y="1280732"/>
                </a:cubicBezTo>
                <a:close/>
                <a:moveTo>
                  <a:pt x="119348" y="1269873"/>
                </a:moveTo>
                <a:cubicBezTo>
                  <a:pt x="114681" y="1263491"/>
                  <a:pt x="110204" y="1257014"/>
                  <a:pt x="105823" y="1250442"/>
                </a:cubicBezTo>
                <a:lnTo>
                  <a:pt x="117158" y="1242822"/>
                </a:lnTo>
                <a:cubicBezTo>
                  <a:pt x="121444" y="1249299"/>
                  <a:pt x="125921" y="1255585"/>
                  <a:pt x="130398" y="1261872"/>
                </a:cubicBezTo>
                <a:lnTo>
                  <a:pt x="119253" y="1269873"/>
                </a:lnTo>
                <a:close/>
                <a:moveTo>
                  <a:pt x="1658683" y="1244632"/>
                </a:moveTo>
                <a:lnTo>
                  <a:pt x="1647920" y="1236155"/>
                </a:lnTo>
                <a:cubicBezTo>
                  <a:pt x="1652683" y="1230059"/>
                  <a:pt x="1657255" y="1223867"/>
                  <a:pt x="1661827" y="1217581"/>
                </a:cubicBezTo>
                <a:lnTo>
                  <a:pt x="1672971" y="1225487"/>
                </a:lnTo>
                <a:cubicBezTo>
                  <a:pt x="1668399" y="1231964"/>
                  <a:pt x="1663637" y="1238250"/>
                  <a:pt x="1658779" y="1244537"/>
                </a:cubicBezTo>
                <a:close/>
                <a:moveTo>
                  <a:pt x="92964" y="1230439"/>
                </a:moveTo>
                <a:cubicBezTo>
                  <a:pt x="88773" y="1223677"/>
                  <a:pt x="84772" y="1216914"/>
                  <a:pt x="80867" y="1210056"/>
                </a:cubicBezTo>
                <a:lnTo>
                  <a:pt x="92774" y="1203293"/>
                </a:lnTo>
                <a:cubicBezTo>
                  <a:pt x="96583" y="1210056"/>
                  <a:pt x="100584" y="1216724"/>
                  <a:pt x="104680" y="1223296"/>
                </a:cubicBezTo>
                <a:lnTo>
                  <a:pt x="93059" y="1230535"/>
                </a:lnTo>
                <a:close/>
                <a:moveTo>
                  <a:pt x="1686306" y="1205960"/>
                </a:moveTo>
                <a:lnTo>
                  <a:pt x="1674781" y="1198531"/>
                </a:lnTo>
                <a:cubicBezTo>
                  <a:pt x="1677257" y="1194721"/>
                  <a:pt x="1679639" y="1190911"/>
                  <a:pt x="1682020" y="1187006"/>
                </a:cubicBezTo>
                <a:cubicBezTo>
                  <a:pt x="1683734" y="1184243"/>
                  <a:pt x="1685354" y="1181481"/>
                  <a:pt x="1686973" y="1178814"/>
                </a:cubicBezTo>
                <a:lnTo>
                  <a:pt x="1698784" y="1185767"/>
                </a:lnTo>
                <a:cubicBezTo>
                  <a:pt x="1697165" y="1188625"/>
                  <a:pt x="1695450" y="1191387"/>
                  <a:pt x="1693735" y="1194245"/>
                </a:cubicBezTo>
                <a:cubicBezTo>
                  <a:pt x="1691354" y="1198245"/>
                  <a:pt x="1688783" y="1202150"/>
                  <a:pt x="1686306" y="1206056"/>
                </a:cubicBezTo>
                <a:close/>
                <a:moveTo>
                  <a:pt x="69437" y="1189196"/>
                </a:moveTo>
                <a:cubicBezTo>
                  <a:pt x="65722" y="1182148"/>
                  <a:pt x="62198" y="1175099"/>
                  <a:pt x="58865" y="1167956"/>
                </a:cubicBezTo>
                <a:lnTo>
                  <a:pt x="71247" y="1162050"/>
                </a:lnTo>
                <a:cubicBezTo>
                  <a:pt x="74581" y="1169003"/>
                  <a:pt x="78010" y="1175957"/>
                  <a:pt x="81629" y="1182814"/>
                </a:cubicBezTo>
                <a:lnTo>
                  <a:pt x="69533" y="1189196"/>
                </a:lnTo>
                <a:close/>
                <a:moveTo>
                  <a:pt x="1710404" y="1164908"/>
                </a:moveTo>
                <a:lnTo>
                  <a:pt x="1698308" y="1158526"/>
                </a:lnTo>
                <a:cubicBezTo>
                  <a:pt x="1701927" y="1151668"/>
                  <a:pt x="1705356" y="1144714"/>
                  <a:pt x="1708594" y="1137761"/>
                </a:cubicBezTo>
                <a:lnTo>
                  <a:pt x="1720977" y="1143572"/>
                </a:lnTo>
                <a:cubicBezTo>
                  <a:pt x="1717643" y="1150715"/>
                  <a:pt x="1714119" y="1157859"/>
                  <a:pt x="1710404" y="1164908"/>
                </a:cubicBezTo>
                <a:close/>
                <a:moveTo>
                  <a:pt x="48958" y="1146429"/>
                </a:moveTo>
                <a:cubicBezTo>
                  <a:pt x="45816" y="1139190"/>
                  <a:pt x="42767" y="1131856"/>
                  <a:pt x="39910" y="1124426"/>
                </a:cubicBezTo>
                <a:lnTo>
                  <a:pt x="52673" y="1119473"/>
                </a:lnTo>
                <a:cubicBezTo>
                  <a:pt x="55435" y="1126712"/>
                  <a:pt x="58388" y="1133856"/>
                  <a:pt x="61436" y="1141000"/>
                </a:cubicBezTo>
                <a:lnTo>
                  <a:pt x="48863" y="1146429"/>
                </a:lnTo>
                <a:close/>
                <a:moveTo>
                  <a:pt x="1730598" y="1121855"/>
                </a:moveTo>
                <a:lnTo>
                  <a:pt x="1717929" y="1116616"/>
                </a:lnTo>
                <a:cubicBezTo>
                  <a:pt x="1720882" y="1109472"/>
                  <a:pt x="1723739" y="1102233"/>
                  <a:pt x="1726407" y="1094994"/>
                </a:cubicBezTo>
                <a:lnTo>
                  <a:pt x="1739265" y="1099757"/>
                </a:lnTo>
                <a:cubicBezTo>
                  <a:pt x="1736503" y="1107186"/>
                  <a:pt x="1733645" y="1114616"/>
                  <a:pt x="1730598" y="1121950"/>
                </a:cubicBezTo>
                <a:close/>
                <a:moveTo>
                  <a:pt x="31813" y="1102138"/>
                </a:moveTo>
                <a:cubicBezTo>
                  <a:pt x="29242" y="1094613"/>
                  <a:pt x="26765" y="1087088"/>
                  <a:pt x="24479" y="1079564"/>
                </a:cubicBezTo>
                <a:lnTo>
                  <a:pt x="37624" y="1075563"/>
                </a:lnTo>
                <a:cubicBezTo>
                  <a:pt x="39814" y="1082993"/>
                  <a:pt x="42196" y="1090327"/>
                  <a:pt x="44767" y="1097661"/>
                </a:cubicBezTo>
                <a:lnTo>
                  <a:pt x="31813" y="1102138"/>
                </a:lnTo>
                <a:close/>
                <a:moveTo>
                  <a:pt x="1746980" y="1077278"/>
                </a:moveTo>
                <a:lnTo>
                  <a:pt x="1733931" y="1073087"/>
                </a:lnTo>
                <a:cubicBezTo>
                  <a:pt x="1736312" y="1065752"/>
                  <a:pt x="1738503" y="1058323"/>
                  <a:pt x="1740503" y="1050893"/>
                </a:cubicBezTo>
                <a:lnTo>
                  <a:pt x="1753743" y="1054513"/>
                </a:lnTo>
                <a:cubicBezTo>
                  <a:pt x="1751648" y="1062133"/>
                  <a:pt x="1749362" y="1069753"/>
                  <a:pt x="1746980" y="1077278"/>
                </a:cubicBezTo>
                <a:close/>
                <a:moveTo>
                  <a:pt x="18097" y="1056608"/>
                </a:moveTo>
                <a:cubicBezTo>
                  <a:pt x="16097" y="1048893"/>
                  <a:pt x="14288" y="1041273"/>
                  <a:pt x="12573" y="1033463"/>
                </a:cubicBezTo>
                <a:lnTo>
                  <a:pt x="26003" y="1030605"/>
                </a:lnTo>
                <a:cubicBezTo>
                  <a:pt x="27622" y="1038130"/>
                  <a:pt x="29432" y="1045655"/>
                  <a:pt x="31337" y="1053179"/>
                </a:cubicBezTo>
                <a:lnTo>
                  <a:pt x="18097" y="1056608"/>
                </a:lnTo>
                <a:close/>
                <a:moveTo>
                  <a:pt x="1759553" y="1031462"/>
                </a:moveTo>
                <a:lnTo>
                  <a:pt x="1746218" y="1028319"/>
                </a:lnTo>
                <a:cubicBezTo>
                  <a:pt x="1747933" y="1020794"/>
                  <a:pt x="1749552" y="1013174"/>
                  <a:pt x="1750981" y="1005650"/>
                </a:cubicBezTo>
                <a:lnTo>
                  <a:pt x="1764411" y="1008221"/>
                </a:lnTo>
                <a:cubicBezTo>
                  <a:pt x="1762887" y="1016032"/>
                  <a:pt x="1761268" y="1023747"/>
                  <a:pt x="1759458" y="1031462"/>
                </a:cubicBezTo>
                <a:close/>
                <a:moveTo>
                  <a:pt x="8096" y="1010222"/>
                </a:moveTo>
                <a:cubicBezTo>
                  <a:pt x="6763" y="1002411"/>
                  <a:pt x="5525" y="994601"/>
                  <a:pt x="4572" y="986695"/>
                </a:cubicBezTo>
                <a:lnTo>
                  <a:pt x="18193" y="984885"/>
                </a:lnTo>
                <a:cubicBezTo>
                  <a:pt x="19145" y="992600"/>
                  <a:pt x="20384" y="1000220"/>
                  <a:pt x="21622" y="1007840"/>
                </a:cubicBezTo>
                <a:lnTo>
                  <a:pt x="8096" y="1010126"/>
                </a:lnTo>
                <a:close/>
                <a:moveTo>
                  <a:pt x="1768412" y="984790"/>
                </a:moveTo>
                <a:lnTo>
                  <a:pt x="1754886" y="982694"/>
                </a:lnTo>
                <a:cubicBezTo>
                  <a:pt x="1756029" y="975074"/>
                  <a:pt x="1757077" y="967359"/>
                  <a:pt x="1757934" y="959644"/>
                </a:cubicBezTo>
                <a:lnTo>
                  <a:pt x="1771555" y="961263"/>
                </a:lnTo>
                <a:cubicBezTo>
                  <a:pt x="1770602" y="969169"/>
                  <a:pt x="1769555" y="976979"/>
                  <a:pt x="1768412" y="984790"/>
                </a:cubicBezTo>
                <a:close/>
                <a:moveTo>
                  <a:pt x="2000" y="963073"/>
                </a:moveTo>
                <a:cubicBezTo>
                  <a:pt x="1334" y="955167"/>
                  <a:pt x="762" y="947261"/>
                  <a:pt x="476" y="939355"/>
                </a:cubicBezTo>
                <a:lnTo>
                  <a:pt x="14192" y="938784"/>
                </a:lnTo>
                <a:cubicBezTo>
                  <a:pt x="14478" y="946499"/>
                  <a:pt x="15050" y="954214"/>
                  <a:pt x="15716" y="961930"/>
                </a:cubicBezTo>
                <a:lnTo>
                  <a:pt x="2096" y="963073"/>
                </a:lnTo>
                <a:close/>
                <a:moveTo>
                  <a:pt x="1773936" y="937641"/>
                </a:moveTo>
                <a:lnTo>
                  <a:pt x="1760316" y="936593"/>
                </a:lnTo>
                <a:cubicBezTo>
                  <a:pt x="1760887" y="928878"/>
                  <a:pt x="1761363" y="921163"/>
                  <a:pt x="1761744" y="913352"/>
                </a:cubicBezTo>
                <a:lnTo>
                  <a:pt x="1775460" y="914019"/>
                </a:lnTo>
                <a:cubicBezTo>
                  <a:pt x="1775079" y="921925"/>
                  <a:pt x="1774603" y="929830"/>
                  <a:pt x="1774032" y="937641"/>
                </a:cubicBezTo>
                <a:close/>
                <a:moveTo>
                  <a:pt x="13716" y="915543"/>
                </a:moveTo>
                <a:lnTo>
                  <a:pt x="0" y="915543"/>
                </a:lnTo>
                <a:cubicBezTo>
                  <a:pt x="0" y="907637"/>
                  <a:pt x="190" y="899636"/>
                  <a:pt x="571" y="891730"/>
                </a:cubicBezTo>
                <a:lnTo>
                  <a:pt x="14288" y="892397"/>
                </a:lnTo>
                <a:cubicBezTo>
                  <a:pt x="13906" y="900113"/>
                  <a:pt x="13716" y="907828"/>
                  <a:pt x="13716" y="915543"/>
                </a:cubicBezTo>
                <a:close/>
                <a:moveTo>
                  <a:pt x="1776031" y="890302"/>
                </a:moveTo>
                <a:lnTo>
                  <a:pt x="1762315" y="890111"/>
                </a:lnTo>
                <a:cubicBezTo>
                  <a:pt x="1762315" y="887254"/>
                  <a:pt x="1762315" y="884396"/>
                  <a:pt x="1762315" y="881539"/>
                </a:cubicBezTo>
                <a:cubicBezTo>
                  <a:pt x="1762315" y="876586"/>
                  <a:pt x="1762315" y="871728"/>
                  <a:pt x="1762125" y="866775"/>
                </a:cubicBezTo>
                <a:lnTo>
                  <a:pt x="1775841" y="866489"/>
                </a:lnTo>
                <a:cubicBezTo>
                  <a:pt x="1775936" y="871538"/>
                  <a:pt x="1776031" y="876491"/>
                  <a:pt x="1776031" y="881539"/>
                </a:cubicBezTo>
                <a:cubicBezTo>
                  <a:pt x="1776031" y="884492"/>
                  <a:pt x="1776031" y="887349"/>
                  <a:pt x="1776031" y="890207"/>
                </a:cubicBezTo>
                <a:close/>
                <a:moveTo>
                  <a:pt x="15907" y="869347"/>
                </a:moveTo>
                <a:lnTo>
                  <a:pt x="2286" y="868013"/>
                </a:lnTo>
                <a:cubicBezTo>
                  <a:pt x="3048" y="860108"/>
                  <a:pt x="4001" y="852202"/>
                  <a:pt x="5144" y="844391"/>
                </a:cubicBezTo>
                <a:lnTo>
                  <a:pt x="18669" y="846392"/>
                </a:lnTo>
                <a:cubicBezTo>
                  <a:pt x="17526" y="854011"/>
                  <a:pt x="16669" y="861727"/>
                  <a:pt x="15907" y="869347"/>
                </a:cubicBezTo>
                <a:close/>
                <a:moveTo>
                  <a:pt x="1761363" y="843629"/>
                </a:moveTo>
                <a:cubicBezTo>
                  <a:pt x="1760982" y="835914"/>
                  <a:pt x="1760410" y="828104"/>
                  <a:pt x="1759839" y="820388"/>
                </a:cubicBezTo>
                <a:lnTo>
                  <a:pt x="1773460" y="819245"/>
                </a:lnTo>
                <a:cubicBezTo>
                  <a:pt x="1774126" y="827151"/>
                  <a:pt x="1774603" y="834961"/>
                  <a:pt x="1775079" y="842867"/>
                </a:cubicBezTo>
                <a:lnTo>
                  <a:pt x="1761363" y="843534"/>
                </a:lnTo>
                <a:close/>
                <a:moveTo>
                  <a:pt x="22479" y="823436"/>
                </a:moveTo>
                <a:lnTo>
                  <a:pt x="9049" y="820865"/>
                </a:lnTo>
                <a:cubicBezTo>
                  <a:pt x="10573" y="813054"/>
                  <a:pt x="12287" y="805339"/>
                  <a:pt x="14097" y="797624"/>
                </a:cubicBezTo>
                <a:lnTo>
                  <a:pt x="27432" y="800862"/>
                </a:lnTo>
                <a:cubicBezTo>
                  <a:pt x="25622" y="808387"/>
                  <a:pt x="24003" y="815911"/>
                  <a:pt x="22479" y="823532"/>
                </a:cubicBezTo>
                <a:close/>
                <a:moveTo>
                  <a:pt x="1757553" y="797243"/>
                </a:moveTo>
                <a:cubicBezTo>
                  <a:pt x="1756696" y="789527"/>
                  <a:pt x="1755743" y="781812"/>
                  <a:pt x="1754600" y="774097"/>
                </a:cubicBezTo>
                <a:lnTo>
                  <a:pt x="1768126" y="772192"/>
                </a:lnTo>
                <a:cubicBezTo>
                  <a:pt x="1769269" y="780002"/>
                  <a:pt x="1770221" y="787813"/>
                  <a:pt x="1771079" y="795719"/>
                </a:cubicBezTo>
                <a:lnTo>
                  <a:pt x="1757458" y="797243"/>
                </a:lnTo>
                <a:close/>
                <a:moveTo>
                  <a:pt x="33433" y="778478"/>
                </a:moveTo>
                <a:lnTo>
                  <a:pt x="20288" y="774668"/>
                </a:lnTo>
                <a:cubicBezTo>
                  <a:pt x="22479" y="767048"/>
                  <a:pt x="24860" y="759524"/>
                  <a:pt x="27432" y="751999"/>
                </a:cubicBezTo>
                <a:lnTo>
                  <a:pt x="40386" y="756476"/>
                </a:lnTo>
                <a:cubicBezTo>
                  <a:pt x="37910" y="763810"/>
                  <a:pt x="35528" y="771144"/>
                  <a:pt x="33433" y="778574"/>
                </a:cubicBezTo>
                <a:close/>
                <a:moveTo>
                  <a:pt x="1751076" y="751046"/>
                </a:moveTo>
                <a:cubicBezTo>
                  <a:pt x="1749742" y="743426"/>
                  <a:pt x="1748314" y="735711"/>
                  <a:pt x="1746885" y="728186"/>
                </a:cubicBezTo>
                <a:lnTo>
                  <a:pt x="1760316" y="725519"/>
                </a:lnTo>
                <a:cubicBezTo>
                  <a:pt x="1761839" y="733234"/>
                  <a:pt x="1763268" y="741045"/>
                  <a:pt x="1764601" y="748760"/>
                </a:cubicBezTo>
                <a:lnTo>
                  <a:pt x="1751076" y="751046"/>
                </a:lnTo>
                <a:close/>
                <a:moveTo>
                  <a:pt x="48387" y="734568"/>
                </a:moveTo>
                <a:lnTo>
                  <a:pt x="35623" y="729520"/>
                </a:lnTo>
                <a:cubicBezTo>
                  <a:pt x="38576" y="722186"/>
                  <a:pt x="41624" y="714851"/>
                  <a:pt x="44863" y="707612"/>
                </a:cubicBezTo>
                <a:lnTo>
                  <a:pt x="57340" y="713232"/>
                </a:lnTo>
                <a:cubicBezTo>
                  <a:pt x="54198" y="720281"/>
                  <a:pt x="51149" y="727424"/>
                  <a:pt x="48387" y="734568"/>
                </a:cubicBezTo>
                <a:close/>
                <a:moveTo>
                  <a:pt x="1741932" y="705422"/>
                </a:moveTo>
                <a:cubicBezTo>
                  <a:pt x="1740217" y="697802"/>
                  <a:pt x="1738408" y="690277"/>
                  <a:pt x="1736408" y="682752"/>
                </a:cubicBezTo>
                <a:lnTo>
                  <a:pt x="1749648" y="679323"/>
                </a:lnTo>
                <a:cubicBezTo>
                  <a:pt x="1751648" y="686943"/>
                  <a:pt x="1753457" y="694658"/>
                  <a:pt x="1755267" y="702374"/>
                </a:cubicBezTo>
                <a:lnTo>
                  <a:pt x="1741932" y="705422"/>
                </a:lnTo>
                <a:close/>
                <a:moveTo>
                  <a:pt x="67342" y="692277"/>
                </a:moveTo>
                <a:lnTo>
                  <a:pt x="55054" y="686086"/>
                </a:lnTo>
                <a:cubicBezTo>
                  <a:pt x="58579" y="679037"/>
                  <a:pt x="62389" y="671989"/>
                  <a:pt x="66199" y="665036"/>
                </a:cubicBezTo>
                <a:lnTo>
                  <a:pt x="78105" y="671703"/>
                </a:lnTo>
                <a:cubicBezTo>
                  <a:pt x="74295" y="678466"/>
                  <a:pt x="70676" y="685229"/>
                  <a:pt x="67247" y="692182"/>
                </a:cubicBezTo>
                <a:close/>
                <a:moveTo>
                  <a:pt x="1730407" y="660273"/>
                </a:moveTo>
                <a:cubicBezTo>
                  <a:pt x="1728311" y="652748"/>
                  <a:pt x="1726025" y="645319"/>
                  <a:pt x="1723739" y="637984"/>
                </a:cubicBezTo>
                <a:lnTo>
                  <a:pt x="1736789" y="633889"/>
                </a:lnTo>
                <a:cubicBezTo>
                  <a:pt x="1739170" y="641413"/>
                  <a:pt x="1741456" y="648938"/>
                  <a:pt x="1743551" y="656558"/>
                </a:cubicBezTo>
                <a:lnTo>
                  <a:pt x="1730407" y="660273"/>
                </a:lnTo>
                <a:close/>
                <a:moveTo>
                  <a:pt x="90011" y="651986"/>
                </a:moveTo>
                <a:lnTo>
                  <a:pt x="78391" y="644747"/>
                </a:lnTo>
                <a:cubicBezTo>
                  <a:pt x="82582" y="637984"/>
                  <a:pt x="86963" y="631412"/>
                  <a:pt x="91440" y="624840"/>
                </a:cubicBezTo>
                <a:lnTo>
                  <a:pt x="102679" y="632651"/>
                </a:lnTo>
                <a:cubicBezTo>
                  <a:pt x="98298" y="639032"/>
                  <a:pt x="94012" y="645414"/>
                  <a:pt x="89916" y="651986"/>
                </a:cubicBezTo>
                <a:close/>
                <a:moveTo>
                  <a:pt x="1716405" y="615791"/>
                </a:moveTo>
                <a:cubicBezTo>
                  <a:pt x="1713834" y="608457"/>
                  <a:pt x="1711262" y="601123"/>
                  <a:pt x="1708594" y="593884"/>
                </a:cubicBezTo>
                <a:lnTo>
                  <a:pt x="1721453" y="589121"/>
                </a:lnTo>
                <a:cubicBezTo>
                  <a:pt x="1724215" y="596456"/>
                  <a:pt x="1726883" y="603885"/>
                  <a:pt x="1729454" y="611410"/>
                </a:cubicBezTo>
                <a:lnTo>
                  <a:pt x="1716500" y="615886"/>
                </a:lnTo>
                <a:close/>
                <a:moveTo>
                  <a:pt x="116396" y="613886"/>
                </a:moveTo>
                <a:lnTo>
                  <a:pt x="105537" y="605600"/>
                </a:lnTo>
                <a:cubicBezTo>
                  <a:pt x="110395" y="599313"/>
                  <a:pt x="115348" y="593122"/>
                  <a:pt x="120396" y="587026"/>
                </a:cubicBezTo>
                <a:lnTo>
                  <a:pt x="130874" y="595884"/>
                </a:lnTo>
                <a:cubicBezTo>
                  <a:pt x="125921" y="601790"/>
                  <a:pt x="121063" y="607790"/>
                  <a:pt x="116396" y="613982"/>
                </a:cubicBezTo>
                <a:close/>
                <a:moveTo>
                  <a:pt x="146209" y="578453"/>
                </a:moveTo>
                <a:lnTo>
                  <a:pt x="136208" y="569119"/>
                </a:lnTo>
                <a:cubicBezTo>
                  <a:pt x="141637" y="563309"/>
                  <a:pt x="147161" y="557594"/>
                  <a:pt x="152876" y="552069"/>
                </a:cubicBezTo>
                <a:lnTo>
                  <a:pt x="162401" y="561880"/>
                </a:lnTo>
                <a:cubicBezTo>
                  <a:pt x="156877" y="567214"/>
                  <a:pt x="151447" y="572738"/>
                  <a:pt x="146209" y="578453"/>
                </a:cubicBezTo>
                <a:close/>
                <a:moveTo>
                  <a:pt x="1700308" y="571976"/>
                </a:moveTo>
                <a:cubicBezTo>
                  <a:pt x="1697546" y="564737"/>
                  <a:pt x="1694688" y="557403"/>
                  <a:pt x="1691831" y="550164"/>
                </a:cubicBezTo>
                <a:lnTo>
                  <a:pt x="1704594" y="545116"/>
                </a:lnTo>
                <a:cubicBezTo>
                  <a:pt x="1707451" y="552450"/>
                  <a:pt x="1710309" y="559784"/>
                  <a:pt x="1713071" y="567023"/>
                </a:cubicBezTo>
                <a:lnTo>
                  <a:pt x="1700308" y="571881"/>
                </a:lnTo>
                <a:close/>
                <a:moveTo>
                  <a:pt x="179260" y="546163"/>
                </a:moveTo>
                <a:lnTo>
                  <a:pt x="170212" y="535877"/>
                </a:lnTo>
                <a:cubicBezTo>
                  <a:pt x="176213" y="530638"/>
                  <a:pt x="182308" y="525494"/>
                  <a:pt x="188500" y="520636"/>
                </a:cubicBezTo>
                <a:lnTo>
                  <a:pt x="196977" y="531400"/>
                </a:lnTo>
                <a:cubicBezTo>
                  <a:pt x="190976" y="536162"/>
                  <a:pt x="184976" y="541115"/>
                  <a:pt x="179260" y="546259"/>
                </a:cubicBezTo>
                <a:close/>
                <a:moveTo>
                  <a:pt x="1683163" y="528352"/>
                </a:moveTo>
                <a:cubicBezTo>
                  <a:pt x="1680210" y="521113"/>
                  <a:pt x="1677257" y="513874"/>
                  <a:pt x="1674305" y="506730"/>
                </a:cubicBezTo>
                <a:lnTo>
                  <a:pt x="1686973" y="501491"/>
                </a:lnTo>
                <a:cubicBezTo>
                  <a:pt x="1690021" y="508730"/>
                  <a:pt x="1692974" y="515969"/>
                  <a:pt x="1695926" y="523304"/>
                </a:cubicBezTo>
                <a:lnTo>
                  <a:pt x="1683258" y="528447"/>
                </a:lnTo>
                <a:close/>
                <a:moveTo>
                  <a:pt x="215551" y="517493"/>
                </a:moveTo>
                <a:lnTo>
                  <a:pt x="207645" y="506349"/>
                </a:lnTo>
                <a:cubicBezTo>
                  <a:pt x="214122" y="501777"/>
                  <a:pt x="220790" y="497300"/>
                  <a:pt x="227457" y="493109"/>
                </a:cubicBezTo>
                <a:lnTo>
                  <a:pt x="234791" y="504730"/>
                </a:lnTo>
                <a:cubicBezTo>
                  <a:pt x="228314" y="508825"/>
                  <a:pt x="221837" y="513112"/>
                  <a:pt x="215551" y="517588"/>
                </a:cubicBezTo>
                <a:close/>
                <a:moveTo>
                  <a:pt x="254699" y="492919"/>
                </a:moveTo>
                <a:lnTo>
                  <a:pt x="248031" y="480917"/>
                </a:lnTo>
                <a:cubicBezTo>
                  <a:pt x="254984" y="477012"/>
                  <a:pt x="262128" y="473392"/>
                  <a:pt x="269272" y="469963"/>
                </a:cubicBezTo>
                <a:lnTo>
                  <a:pt x="275177" y="482251"/>
                </a:lnTo>
                <a:cubicBezTo>
                  <a:pt x="268319" y="485584"/>
                  <a:pt x="261366" y="489109"/>
                  <a:pt x="254699" y="492919"/>
                </a:cubicBezTo>
                <a:close/>
                <a:moveTo>
                  <a:pt x="1665160" y="485204"/>
                </a:moveTo>
                <a:cubicBezTo>
                  <a:pt x="1662113" y="478060"/>
                  <a:pt x="1658969" y="470916"/>
                  <a:pt x="1655826" y="463772"/>
                </a:cubicBezTo>
                <a:lnTo>
                  <a:pt x="1668304" y="458248"/>
                </a:lnTo>
                <a:cubicBezTo>
                  <a:pt x="1671447" y="465392"/>
                  <a:pt x="1674685" y="472631"/>
                  <a:pt x="1677733" y="479869"/>
                </a:cubicBezTo>
                <a:lnTo>
                  <a:pt x="1665160" y="485299"/>
                </a:lnTo>
                <a:close/>
                <a:moveTo>
                  <a:pt x="296228" y="472821"/>
                </a:moveTo>
                <a:lnTo>
                  <a:pt x="290989" y="460153"/>
                </a:lnTo>
                <a:cubicBezTo>
                  <a:pt x="298323" y="457105"/>
                  <a:pt x="305753" y="454247"/>
                  <a:pt x="313182" y="451580"/>
                </a:cubicBezTo>
                <a:lnTo>
                  <a:pt x="317754" y="464439"/>
                </a:lnTo>
                <a:cubicBezTo>
                  <a:pt x="310515" y="467011"/>
                  <a:pt x="303276" y="469773"/>
                  <a:pt x="296132" y="472726"/>
                </a:cubicBezTo>
                <a:close/>
                <a:moveTo>
                  <a:pt x="339852" y="457295"/>
                </a:moveTo>
                <a:lnTo>
                  <a:pt x="335851" y="444151"/>
                </a:lnTo>
                <a:cubicBezTo>
                  <a:pt x="343376" y="441865"/>
                  <a:pt x="350996" y="439674"/>
                  <a:pt x="358712" y="437674"/>
                </a:cubicBezTo>
                <a:lnTo>
                  <a:pt x="362236" y="450913"/>
                </a:lnTo>
                <a:cubicBezTo>
                  <a:pt x="354711" y="452914"/>
                  <a:pt x="347281" y="455009"/>
                  <a:pt x="339852" y="457295"/>
                </a:cubicBezTo>
                <a:close/>
                <a:moveTo>
                  <a:pt x="384810" y="445389"/>
                </a:moveTo>
                <a:lnTo>
                  <a:pt x="381762" y="432054"/>
                </a:lnTo>
                <a:cubicBezTo>
                  <a:pt x="389477" y="430244"/>
                  <a:pt x="397192" y="428625"/>
                  <a:pt x="404908" y="427101"/>
                </a:cubicBezTo>
                <a:lnTo>
                  <a:pt x="407575" y="440531"/>
                </a:lnTo>
                <a:cubicBezTo>
                  <a:pt x="399955" y="442055"/>
                  <a:pt x="392335" y="443675"/>
                  <a:pt x="384810" y="445389"/>
                </a:cubicBezTo>
                <a:close/>
                <a:moveTo>
                  <a:pt x="1646206" y="442436"/>
                </a:moveTo>
                <a:cubicBezTo>
                  <a:pt x="1642968" y="435388"/>
                  <a:pt x="1639633" y="428339"/>
                  <a:pt x="1636300" y="421291"/>
                </a:cubicBezTo>
                <a:lnTo>
                  <a:pt x="1648682" y="415385"/>
                </a:lnTo>
                <a:cubicBezTo>
                  <a:pt x="1652111" y="422434"/>
                  <a:pt x="1655445" y="429578"/>
                  <a:pt x="1658683" y="436721"/>
                </a:cubicBezTo>
                <a:lnTo>
                  <a:pt x="1646206" y="442436"/>
                </a:lnTo>
                <a:close/>
                <a:moveTo>
                  <a:pt x="430530" y="436150"/>
                </a:moveTo>
                <a:lnTo>
                  <a:pt x="428149" y="422624"/>
                </a:lnTo>
                <a:cubicBezTo>
                  <a:pt x="435864" y="421291"/>
                  <a:pt x="443674" y="419957"/>
                  <a:pt x="451390" y="418719"/>
                </a:cubicBezTo>
                <a:lnTo>
                  <a:pt x="453581" y="432244"/>
                </a:lnTo>
                <a:cubicBezTo>
                  <a:pt x="445866" y="433483"/>
                  <a:pt x="438150" y="434816"/>
                  <a:pt x="430530" y="436150"/>
                </a:cubicBezTo>
                <a:close/>
                <a:moveTo>
                  <a:pt x="476726" y="428720"/>
                </a:moveTo>
                <a:lnTo>
                  <a:pt x="474726" y="415195"/>
                </a:lnTo>
                <a:cubicBezTo>
                  <a:pt x="482441" y="414052"/>
                  <a:pt x="490252" y="412909"/>
                  <a:pt x="498062" y="411861"/>
                </a:cubicBezTo>
                <a:lnTo>
                  <a:pt x="499967" y="425386"/>
                </a:lnTo>
                <a:cubicBezTo>
                  <a:pt x="492252" y="426530"/>
                  <a:pt x="484537" y="427577"/>
                  <a:pt x="476726" y="428720"/>
                </a:cubicBezTo>
                <a:close/>
                <a:moveTo>
                  <a:pt x="523208" y="422053"/>
                </a:moveTo>
                <a:lnTo>
                  <a:pt x="521303" y="408527"/>
                </a:lnTo>
                <a:lnTo>
                  <a:pt x="544544" y="405194"/>
                </a:lnTo>
                <a:lnTo>
                  <a:pt x="546544" y="418719"/>
                </a:lnTo>
                <a:lnTo>
                  <a:pt x="523304" y="422053"/>
                </a:lnTo>
                <a:close/>
                <a:moveTo>
                  <a:pt x="569785" y="415290"/>
                </a:moveTo>
                <a:lnTo>
                  <a:pt x="567690" y="401765"/>
                </a:lnTo>
                <a:cubicBezTo>
                  <a:pt x="575405" y="400621"/>
                  <a:pt x="583121" y="399383"/>
                  <a:pt x="590740" y="398050"/>
                </a:cubicBezTo>
                <a:lnTo>
                  <a:pt x="593026" y="411575"/>
                </a:lnTo>
                <a:cubicBezTo>
                  <a:pt x="585311" y="412909"/>
                  <a:pt x="577501" y="414147"/>
                  <a:pt x="569785" y="415290"/>
                </a:cubicBezTo>
                <a:close/>
                <a:moveTo>
                  <a:pt x="616267" y="407480"/>
                </a:moveTo>
                <a:lnTo>
                  <a:pt x="613696" y="394049"/>
                </a:lnTo>
                <a:cubicBezTo>
                  <a:pt x="621316" y="392621"/>
                  <a:pt x="628936" y="391096"/>
                  <a:pt x="636556" y="389477"/>
                </a:cubicBezTo>
                <a:lnTo>
                  <a:pt x="639413" y="402908"/>
                </a:lnTo>
                <a:cubicBezTo>
                  <a:pt x="631698" y="404527"/>
                  <a:pt x="623983" y="406146"/>
                  <a:pt x="616267" y="407575"/>
                </a:cubicBezTo>
                <a:close/>
                <a:moveTo>
                  <a:pt x="1625917" y="400240"/>
                </a:moveTo>
                <a:cubicBezTo>
                  <a:pt x="1622393" y="393287"/>
                  <a:pt x="1618869" y="386334"/>
                  <a:pt x="1615249" y="379381"/>
                </a:cubicBezTo>
                <a:lnTo>
                  <a:pt x="1627346" y="372999"/>
                </a:lnTo>
                <a:cubicBezTo>
                  <a:pt x="1630966" y="379952"/>
                  <a:pt x="1634585" y="387001"/>
                  <a:pt x="1638110" y="394049"/>
                </a:cubicBezTo>
                <a:lnTo>
                  <a:pt x="1625823" y="400145"/>
                </a:lnTo>
                <a:close/>
                <a:moveTo>
                  <a:pt x="662464" y="397383"/>
                </a:moveTo>
                <a:lnTo>
                  <a:pt x="659130" y="384048"/>
                </a:lnTo>
                <a:cubicBezTo>
                  <a:pt x="666655" y="382143"/>
                  <a:pt x="674084" y="380143"/>
                  <a:pt x="681514" y="378047"/>
                </a:cubicBezTo>
                <a:lnTo>
                  <a:pt x="685324" y="391192"/>
                </a:lnTo>
                <a:cubicBezTo>
                  <a:pt x="677799" y="393383"/>
                  <a:pt x="670084" y="395478"/>
                  <a:pt x="662464" y="397383"/>
                </a:cubicBezTo>
                <a:close/>
                <a:moveTo>
                  <a:pt x="708088" y="384143"/>
                </a:moveTo>
                <a:lnTo>
                  <a:pt x="703707" y="371189"/>
                </a:lnTo>
                <a:cubicBezTo>
                  <a:pt x="711041" y="368713"/>
                  <a:pt x="718280" y="366046"/>
                  <a:pt x="725424" y="363284"/>
                </a:cubicBezTo>
                <a:lnTo>
                  <a:pt x="730473" y="376047"/>
                </a:lnTo>
                <a:cubicBezTo>
                  <a:pt x="723138" y="379000"/>
                  <a:pt x="715613" y="381667"/>
                  <a:pt x="708088" y="384238"/>
                </a:cubicBezTo>
                <a:close/>
                <a:moveTo>
                  <a:pt x="752380" y="366522"/>
                </a:moveTo>
                <a:lnTo>
                  <a:pt x="746569" y="354140"/>
                </a:lnTo>
                <a:cubicBezTo>
                  <a:pt x="753618" y="350806"/>
                  <a:pt x="760571" y="347377"/>
                  <a:pt x="767144" y="343757"/>
                </a:cubicBezTo>
                <a:lnTo>
                  <a:pt x="773716" y="355759"/>
                </a:lnTo>
                <a:cubicBezTo>
                  <a:pt x="766858" y="359473"/>
                  <a:pt x="759714" y="363093"/>
                  <a:pt x="752380" y="366522"/>
                </a:cubicBezTo>
                <a:close/>
                <a:moveTo>
                  <a:pt x="1604296" y="358807"/>
                </a:moveTo>
                <a:cubicBezTo>
                  <a:pt x="1600581" y="351949"/>
                  <a:pt x="1596771" y="345186"/>
                  <a:pt x="1592866" y="338423"/>
                </a:cubicBezTo>
                <a:lnTo>
                  <a:pt x="1604772" y="331565"/>
                </a:lnTo>
                <a:cubicBezTo>
                  <a:pt x="1608677" y="338423"/>
                  <a:pt x="1612583" y="345281"/>
                  <a:pt x="1616298" y="352234"/>
                </a:cubicBezTo>
                <a:lnTo>
                  <a:pt x="1604296" y="358807"/>
                </a:lnTo>
                <a:close/>
                <a:moveTo>
                  <a:pt x="794385" y="343757"/>
                </a:moveTo>
                <a:lnTo>
                  <a:pt x="787051" y="332137"/>
                </a:lnTo>
                <a:cubicBezTo>
                  <a:pt x="792385" y="328708"/>
                  <a:pt x="797719" y="325184"/>
                  <a:pt x="802958" y="321373"/>
                </a:cubicBezTo>
                <a:lnTo>
                  <a:pt x="806006" y="319183"/>
                </a:lnTo>
                <a:lnTo>
                  <a:pt x="814102" y="330232"/>
                </a:lnTo>
                <a:lnTo>
                  <a:pt x="810863" y="332518"/>
                </a:lnTo>
                <a:cubicBezTo>
                  <a:pt x="805434" y="336423"/>
                  <a:pt x="799910" y="340138"/>
                  <a:pt x="794290" y="343662"/>
                </a:cubicBezTo>
                <a:close/>
                <a:moveTo>
                  <a:pt x="1580960" y="318325"/>
                </a:moveTo>
                <a:cubicBezTo>
                  <a:pt x="1576959" y="311658"/>
                  <a:pt x="1572863" y="305086"/>
                  <a:pt x="1568673" y="298513"/>
                </a:cubicBezTo>
                <a:lnTo>
                  <a:pt x="1580198" y="291179"/>
                </a:lnTo>
                <a:cubicBezTo>
                  <a:pt x="1584389" y="297847"/>
                  <a:pt x="1588580" y="304514"/>
                  <a:pt x="1592675" y="311277"/>
                </a:cubicBezTo>
                <a:lnTo>
                  <a:pt x="1580960" y="318325"/>
                </a:lnTo>
                <a:close/>
                <a:moveTo>
                  <a:pt x="832866" y="315373"/>
                </a:moveTo>
                <a:lnTo>
                  <a:pt x="824008" y="304895"/>
                </a:lnTo>
                <a:cubicBezTo>
                  <a:pt x="829723" y="300038"/>
                  <a:pt x="835533" y="294894"/>
                  <a:pt x="841153" y="289465"/>
                </a:cubicBezTo>
                <a:lnTo>
                  <a:pt x="850583" y="299371"/>
                </a:lnTo>
                <a:cubicBezTo>
                  <a:pt x="844677" y="304990"/>
                  <a:pt x="838676" y="310325"/>
                  <a:pt x="832771" y="315373"/>
                </a:cubicBezTo>
                <a:close/>
                <a:moveTo>
                  <a:pt x="867442" y="282607"/>
                </a:moveTo>
                <a:lnTo>
                  <a:pt x="857536" y="273177"/>
                </a:lnTo>
                <a:cubicBezTo>
                  <a:pt x="862870" y="267557"/>
                  <a:pt x="868108" y="261842"/>
                  <a:pt x="873252" y="256032"/>
                </a:cubicBezTo>
                <a:lnTo>
                  <a:pt x="883539" y="265081"/>
                </a:lnTo>
                <a:cubicBezTo>
                  <a:pt x="878300" y="270986"/>
                  <a:pt x="872966" y="276892"/>
                  <a:pt x="867442" y="282607"/>
                </a:cubicBezTo>
                <a:close/>
                <a:moveTo>
                  <a:pt x="1555909" y="278987"/>
                </a:moveTo>
                <a:cubicBezTo>
                  <a:pt x="1551527" y="272510"/>
                  <a:pt x="1547146" y="266129"/>
                  <a:pt x="1542574" y="259842"/>
                </a:cubicBezTo>
                <a:lnTo>
                  <a:pt x="1553718" y="251936"/>
                </a:lnTo>
                <a:cubicBezTo>
                  <a:pt x="1558290" y="258318"/>
                  <a:pt x="1562767" y="264890"/>
                  <a:pt x="1567244" y="271367"/>
                </a:cubicBezTo>
                <a:lnTo>
                  <a:pt x="1555909" y="278987"/>
                </a:lnTo>
                <a:close/>
                <a:moveTo>
                  <a:pt x="898969" y="247078"/>
                </a:moveTo>
                <a:lnTo>
                  <a:pt x="888492" y="238316"/>
                </a:lnTo>
                <a:cubicBezTo>
                  <a:pt x="893445" y="232315"/>
                  <a:pt x="898398" y="226314"/>
                  <a:pt x="903256" y="220218"/>
                </a:cubicBezTo>
                <a:lnTo>
                  <a:pt x="913924" y="228791"/>
                </a:lnTo>
                <a:cubicBezTo>
                  <a:pt x="908971" y="234982"/>
                  <a:pt x="904018" y="241078"/>
                  <a:pt x="898969" y="247078"/>
                </a:cubicBezTo>
                <a:close/>
                <a:moveTo>
                  <a:pt x="1528763" y="240983"/>
                </a:moveTo>
                <a:cubicBezTo>
                  <a:pt x="1524095" y="234791"/>
                  <a:pt x="1519238" y="228695"/>
                  <a:pt x="1514380" y="222599"/>
                </a:cubicBezTo>
                <a:lnTo>
                  <a:pt x="1525048" y="214027"/>
                </a:lnTo>
                <a:cubicBezTo>
                  <a:pt x="1530001" y="220218"/>
                  <a:pt x="1534858" y="226409"/>
                  <a:pt x="1539621" y="232696"/>
                </a:cubicBezTo>
                <a:lnTo>
                  <a:pt x="1528668" y="240983"/>
                </a:lnTo>
                <a:close/>
                <a:moveTo>
                  <a:pt x="928592" y="210407"/>
                </a:moveTo>
                <a:lnTo>
                  <a:pt x="917829" y="201930"/>
                </a:lnTo>
                <a:lnTo>
                  <a:pt x="932307" y="183451"/>
                </a:lnTo>
                <a:lnTo>
                  <a:pt x="943070" y="191929"/>
                </a:lnTo>
                <a:lnTo>
                  <a:pt x="928592" y="210407"/>
                </a:lnTo>
                <a:close/>
                <a:moveTo>
                  <a:pt x="1499521" y="204788"/>
                </a:moveTo>
                <a:cubicBezTo>
                  <a:pt x="1494473" y="198882"/>
                  <a:pt x="1489329" y="193072"/>
                  <a:pt x="1484091" y="187452"/>
                </a:cubicBezTo>
                <a:lnTo>
                  <a:pt x="1494187" y="178213"/>
                </a:lnTo>
                <a:cubicBezTo>
                  <a:pt x="1499521" y="184023"/>
                  <a:pt x="1504760" y="189928"/>
                  <a:pt x="1509998" y="195929"/>
                </a:cubicBezTo>
                <a:lnTo>
                  <a:pt x="1499616" y="204883"/>
                </a:lnTo>
                <a:close/>
                <a:moveTo>
                  <a:pt x="957644" y="173546"/>
                </a:moveTo>
                <a:lnTo>
                  <a:pt x="946976" y="164973"/>
                </a:lnTo>
                <a:cubicBezTo>
                  <a:pt x="951929" y="158877"/>
                  <a:pt x="956881" y="152686"/>
                  <a:pt x="961930" y="146685"/>
                </a:cubicBezTo>
                <a:lnTo>
                  <a:pt x="972503" y="155448"/>
                </a:lnTo>
                <a:cubicBezTo>
                  <a:pt x="967549" y="161449"/>
                  <a:pt x="962597" y="167449"/>
                  <a:pt x="957739" y="173546"/>
                </a:cubicBezTo>
                <a:close/>
                <a:moveTo>
                  <a:pt x="1467993" y="170593"/>
                </a:moveTo>
                <a:cubicBezTo>
                  <a:pt x="1462564" y="165068"/>
                  <a:pt x="1457039" y="159734"/>
                  <a:pt x="1451325" y="154400"/>
                </a:cubicBezTo>
                <a:lnTo>
                  <a:pt x="1460659" y="144399"/>
                </a:lnTo>
                <a:cubicBezTo>
                  <a:pt x="1466469" y="149828"/>
                  <a:pt x="1472089" y="155353"/>
                  <a:pt x="1477708" y="160972"/>
                </a:cubicBezTo>
                <a:lnTo>
                  <a:pt x="1467993" y="170593"/>
                </a:lnTo>
                <a:close/>
                <a:moveTo>
                  <a:pt x="1434179" y="138874"/>
                </a:moveTo>
                <a:cubicBezTo>
                  <a:pt x="1428369" y="133826"/>
                  <a:pt x="1422368" y="128873"/>
                  <a:pt x="1416367" y="124016"/>
                </a:cubicBezTo>
                <a:lnTo>
                  <a:pt x="1424940" y="113347"/>
                </a:lnTo>
                <a:cubicBezTo>
                  <a:pt x="1431132" y="118300"/>
                  <a:pt x="1437227" y="123349"/>
                  <a:pt x="1443133" y="128492"/>
                </a:cubicBezTo>
                <a:lnTo>
                  <a:pt x="1434179" y="138874"/>
                </a:lnTo>
                <a:close/>
                <a:moveTo>
                  <a:pt x="987552" y="137731"/>
                </a:moveTo>
                <a:lnTo>
                  <a:pt x="977265" y="128683"/>
                </a:lnTo>
                <a:lnTo>
                  <a:pt x="979456" y="126206"/>
                </a:lnTo>
                <a:cubicBezTo>
                  <a:pt x="983742" y="121348"/>
                  <a:pt x="988600" y="116396"/>
                  <a:pt x="993838" y="111347"/>
                </a:cubicBezTo>
                <a:lnTo>
                  <a:pt x="1003363" y="121158"/>
                </a:lnTo>
                <a:cubicBezTo>
                  <a:pt x="998410" y="126016"/>
                  <a:pt x="993838" y="130778"/>
                  <a:pt x="989743" y="135255"/>
                </a:cubicBezTo>
                <a:lnTo>
                  <a:pt x="987552" y="137731"/>
                </a:lnTo>
                <a:close/>
                <a:moveTo>
                  <a:pt x="1397984" y="109919"/>
                </a:moveTo>
                <a:cubicBezTo>
                  <a:pt x="1391793" y="105346"/>
                  <a:pt x="1385506" y="100965"/>
                  <a:pt x="1379030" y="96583"/>
                </a:cubicBezTo>
                <a:lnTo>
                  <a:pt x="1386649" y="85153"/>
                </a:lnTo>
                <a:cubicBezTo>
                  <a:pt x="1393222" y="89535"/>
                  <a:pt x="1399699" y="94107"/>
                  <a:pt x="1406081" y="98774"/>
                </a:cubicBezTo>
                <a:lnTo>
                  <a:pt x="1397984" y="109823"/>
                </a:lnTo>
                <a:close/>
                <a:moveTo>
                  <a:pt x="1020508" y="105632"/>
                </a:moveTo>
                <a:lnTo>
                  <a:pt x="1011650" y="95155"/>
                </a:lnTo>
                <a:cubicBezTo>
                  <a:pt x="1017556" y="90106"/>
                  <a:pt x="1023747" y="85153"/>
                  <a:pt x="1030224" y="80200"/>
                </a:cubicBezTo>
                <a:lnTo>
                  <a:pt x="1038511" y="91059"/>
                </a:lnTo>
                <a:cubicBezTo>
                  <a:pt x="1032225" y="95821"/>
                  <a:pt x="1026224" y="100679"/>
                  <a:pt x="1020508" y="105537"/>
                </a:cubicBezTo>
                <a:close/>
                <a:moveTo>
                  <a:pt x="1366743" y="88582"/>
                </a:moveTo>
                <a:lnTo>
                  <a:pt x="1346930" y="76009"/>
                </a:lnTo>
                <a:lnTo>
                  <a:pt x="1354265" y="64389"/>
                </a:lnTo>
                <a:lnTo>
                  <a:pt x="1374172" y="76962"/>
                </a:lnTo>
                <a:lnTo>
                  <a:pt x="1366838" y="88582"/>
                </a:lnTo>
                <a:close/>
                <a:moveTo>
                  <a:pt x="1057275" y="77533"/>
                </a:moveTo>
                <a:lnTo>
                  <a:pt x="1049465" y="66294"/>
                </a:lnTo>
                <a:cubicBezTo>
                  <a:pt x="1055942" y="61817"/>
                  <a:pt x="1062609" y="57436"/>
                  <a:pt x="1069372" y="53245"/>
                </a:cubicBezTo>
                <a:lnTo>
                  <a:pt x="1076611" y="64865"/>
                </a:lnTo>
                <a:cubicBezTo>
                  <a:pt x="1070039" y="68961"/>
                  <a:pt x="1063466" y="73247"/>
                  <a:pt x="1057180" y="77533"/>
                </a:cubicBezTo>
                <a:close/>
                <a:moveTo>
                  <a:pt x="1327023" y="63532"/>
                </a:moveTo>
                <a:lnTo>
                  <a:pt x="1307211" y="50959"/>
                </a:lnTo>
                <a:lnTo>
                  <a:pt x="1314545" y="39338"/>
                </a:lnTo>
                <a:lnTo>
                  <a:pt x="1334357" y="51911"/>
                </a:lnTo>
                <a:lnTo>
                  <a:pt x="1327023" y="63532"/>
                </a:lnTo>
                <a:close/>
                <a:moveTo>
                  <a:pt x="1096613" y="53054"/>
                </a:moveTo>
                <a:lnTo>
                  <a:pt x="1089946" y="41053"/>
                </a:lnTo>
                <a:cubicBezTo>
                  <a:pt x="1096899" y="37147"/>
                  <a:pt x="1103948" y="33433"/>
                  <a:pt x="1111091" y="30004"/>
                </a:cubicBezTo>
                <a:lnTo>
                  <a:pt x="1117092" y="42291"/>
                </a:lnTo>
                <a:cubicBezTo>
                  <a:pt x="1110234" y="45625"/>
                  <a:pt x="1103376" y="49244"/>
                  <a:pt x="1096613" y="53054"/>
                </a:cubicBezTo>
                <a:close/>
                <a:moveTo>
                  <a:pt x="1287304" y="38481"/>
                </a:moveTo>
                <a:lnTo>
                  <a:pt x="1267397" y="25908"/>
                </a:lnTo>
                <a:lnTo>
                  <a:pt x="1274731" y="14288"/>
                </a:lnTo>
                <a:lnTo>
                  <a:pt x="1294543" y="26860"/>
                </a:lnTo>
                <a:lnTo>
                  <a:pt x="1287208" y="38481"/>
                </a:lnTo>
                <a:close/>
                <a:moveTo>
                  <a:pt x="1138047" y="32861"/>
                </a:moveTo>
                <a:lnTo>
                  <a:pt x="1132809" y="20193"/>
                </a:lnTo>
                <a:cubicBezTo>
                  <a:pt x="1140428" y="17050"/>
                  <a:pt x="1147953" y="14192"/>
                  <a:pt x="1155287" y="11716"/>
                </a:cubicBezTo>
                <a:lnTo>
                  <a:pt x="1159669" y="24670"/>
                </a:lnTo>
                <a:cubicBezTo>
                  <a:pt x="1152715" y="27051"/>
                  <a:pt x="1145382" y="29718"/>
                  <a:pt x="1138143" y="32766"/>
                </a:cubicBezTo>
                <a:close/>
                <a:moveTo>
                  <a:pt x="1181576" y="18478"/>
                </a:moveTo>
                <a:lnTo>
                  <a:pt x="1178433" y="5144"/>
                </a:lnTo>
                <a:cubicBezTo>
                  <a:pt x="1186624" y="3239"/>
                  <a:pt x="1194721" y="1810"/>
                  <a:pt x="1202341" y="952"/>
                </a:cubicBezTo>
                <a:lnTo>
                  <a:pt x="1203865" y="14573"/>
                </a:lnTo>
                <a:cubicBezTo>
                  <a:pt x="1196721" y="15335"/>
                  <a:pt x="1189292" y="16669"/>
                  <a:pt x="1181576" y="18574"/>
                </a:cubicBezTo>
                <a:close/>
                <a:moveTo>
                  <a:pt x="1247870" y="17145"/>
                </a:moveTo>
                <a:cubicBezTo>
                  <a:pt x="1241203" y="15240"/>
                  <a:pt x="1233964" y="14097"/>
                  <a:pt x="1226249" y="13716"/>
                </a:cubicBezTo>
                <a:lnTo>
                  <a:pt x="1226916" y="0"/>
                </a:lnTo>
                <a:cubicBezTo>
                  <a:pt x="1235678" y="476"/>
                  <a:pt x="1243965" y="1810"/>
                  <a:pt x="1251585" y="4000"/>
                </a:cubicBezTo>
                <a:lnTo>
                  <a:pt x="1247775" y="17145"/>
                </a:lnTo>
                <a:close/>
              </a:path>
            </a:pathLst>
          </a:custGeom>
          <a:solidFill>
            <a:schemeClr val="accent2"/>
          </a:solidFill>
          <a:ln w="0">
            <a:noFill/>
          </a:ln>
        </p:spPr>
        <p:style>
          <a:lnRef idx="0">
            <a:scrgbClr r="0" g="0" b="0"/>
          </a:lnRef>
          <a:fillRef idx="0">
            <a:scrgbClr r="0" g="0" b="0"/>
          </a:fillRef>
          <a:effectRef idx="0">
            <a:scrgbClr r="0" g="0" b="0"/>
          </a:effectRef>
          <a:fontRef idx="minor"/>
        </p:style>
        <p:txBody>
          <a:bodyPr anchor="ctr">
            <a:noAutofit/>
          </a:bodyPr>
          <a:lstStyle/>
          <a:p>
            <a:pPr defTabSz="1219170">
              <a:tabLst>
                <a:tab pos="0" algn="l"/>
              </a:tabLst>
            </a:pPr>
            <a:endParaRPr lang="en-US" sz="2400" spc="-1">
              <a:solidFill>
                <a:srgbClr val="000000"/>
              </a:solidFill>
              <a:latin typeface="OpenSymbol"/>
            </a:endParaRPr>
          </a:p>
        </p:txBody>
      </p:sp>
      <p:pic>
        <p:nvPicPr>
          <p:cNvPr id="3" name="Picture 2" descr="A collage of plastic chairs&#10;&#10;AI-generated content may be incorrect.">
            <a:extLst>
              <a:ext uri="{FF2B5EF4-FFF2-40B4-BE49-F238E27FC236}">
                <a16:creationId xmlns:a16="http://schemas.microsoft.com/office/drawing/2014/main" id="{08D2BA5A-3D2A-1CF6-E09A-DA90B380A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800" y="2218078"/>
            <a:ext cx="5410233" cy="4304889"/>
          </a:xfrm>
          <a:prstGeom prst="rect">
            <a:avLst/>
          </a:prstGeom>
        </p:spPr>
      </p:pic>
      <p:pic>
        <p:nvPicPr>
          <p:cNvPr id="2" name="Picture 1" descr="A white rectangular sign with a yellow star and blue text&#10;&#10;AI-generated content may be incorrect.">
            <a:extLst>
              <a:ext uri="{FF2B5EF4-FFF2-40B4-BE49-F238E27FC236}">
                <a16:creationId xmlns:a16="http://schemas.microsoft.com/office/drawing/2014/main" id="{F77329D7-4F2B-21E2-5B2C-39362EF9C86A}"/>
              </a:ext>
            </a:extLst>
          </p:cNvPr>
          <p:cNvPicPr>
            <a:picLocks noChangeAspect="1"/>
          </p:cNvPicPr>
          <p:nvPr/>
        </p:nvPicPr>
        <p:blipFill>
          <a:blip r:embed="rId3" cstate="print">
            <a:extLst>
              <a:ext uri="{28A0092B-C50C-407E-A947-70E740481C1C}">
                <a14:useLocalDpi xmlns:a14="http://schemas.microsoft.com/office/drawing/2010/main" val="0"/>
              </a:ext>
            </a:extLst>
          </a:blip>
          <a:srcRect l="11905" t="32624" r="12042" b="30535"/>
          <a:stretch/>
        </p:blipFill>
        <p:spPr>
          <a:xfrm>
            <a:off x="0" y="19813"/>
            <a:ext cx="1372395" cy="359967"/>
          </a:xfrm>
          <a:prstGeom prst="rect">
            <a:avLst/>
          </a:prstGeom>
        </p:spPr>
      </p:pic>
      <p:pic>
        <p:nvPicPr>
          <p:cNvPr id="5" name="Picture 4" descr="A green plastic chairs on a white background&#10;&#10;AI-generated content may be incorrect.">
            <a:extLst>
              <a:ext uri="{FF2B5EF4-FFF2-40B4-BE49-F238E27FC236}">
                <a16:creationId xmlns:a16="http://schemas.microsoft.com/office/drawing/2014/main" id="{A9227D21-15A2-6D31-AE0E-D334D639F4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9730" y="3845929"/>
            <a:ext cx="2823029" cy="2823029"/>
          </a:xfrm>
          <a:prstGeom prst="ellipse">
            <a:avLst/>
          </a:prstGeom>
          <a:ln>
            <a:noFill/>
          </a:ln>
          <a:effectLst>
            <a:softEdge rad="112500"/>
          </a:effectLst>
        </p:spPr>
      </p:pic>
      <p:pic>
        <p:nvPicPr>
          <p:cNvPr id="7" name="Picture 6" descr="A green plastic crate with a white background&#10;&#10;AI-generated content may be incorrect.">
            <a:extLst>
              <a:ext uri="{FF2B5EF4-FFF2-40B4-BE49-F238E27FC236}">
                <a16:creationId xmlns:a16="http://schemas.microsoft.com/office/drawing/2014/main" id="{C86D9CA9-B08F-2376-DBE3-EB40B9C46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3459" y="3429000"/>
            <a:ext cx="2955771" cy="2955771"/>
          </a:xfrm>
          <a:prstGeom prst="ellipse">
            <a:avLst/>
          </a:prstGeom>
          <a:ln>
            <a:noFill/>
          </a:ln>
          <a:effectLst>
            <a:softEdge rad="112500"/>
          </a:effectLst>
        </p:spPr>
      </p:pic>
      <p:pic>
        <p:nvPicPr>
          <p:cNvPr id="9" name="Picture 8" descr="A blue plastic stool with a logo on it&#10;&#10;AI-generated content may be incorrect.">
            <a:extLst>
              <a:ext uri="{FF2B5EF4-FFF2-40B4-BE49-F238E27FC236}">
                <a16:creationId xmlns:a16="http://schemas.microsoft.com/office/drawing/2014/main" id="{4B6BB4AC-A593-E6E4-8C31-3D00FA3CC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052" y="858303"/>
            <a:ext cx="2570697" cy="2570697"/>
          </a:xfrm>
          <a:prstGeom prst="ellipse">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8D0749-DDE2-9C3E-16D8-61A499F7D2B4}"/>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99F7C2A9-5D75-975F-5519-74CAB10F2DBF}"/>
              </a:ext>
            </a:extLst>
          </p:cNvPr>
          <p:cNvPicPr/>
          <p:nvPr/>
        </p:nvPicPr>
        <p:blipFill>
          <a:blip r:embed="rId2" cstate="print"/>
          <a:stretch>
            <a:fillRect/>
          </a:stretch>
        </p:blipFill>
        <p:spPr>
          <a:xfrm>
            <a:off x="9296400" y="1"/>
            <a:ext cx="2895600" cy="6858000"/>
          </a:xfrm>
          <a:prstGeom prst="rect">
            <a:avLst/>
          </a:prstGeom>
        </p:spPr>
      </p:pic>
      <p:sp>
        <p:nvSpPr>
          <p:cNvPr id="7" name="object 7">
            <a:extLst>
              <a:ext uri="{FF2B5EF4-FFF2-40B4-BE49-F238E27FC236}">
                <a16:creationId xmlns:a16="http://schemas.microsoft.com/office/drawing/2014/main" id="{357B8601-3627-A831-29E1-8EDED46CC287}"/>
              </a:ext>
            </a:extLst>
          </p:cNvPr>
          <p:cNvSpPr txBox="1">
            <a:spLocks noGrp="1"/>
          </p:cNvSpPr>
          <p:nvPr>
            <p:ph type="title"/>
          </p:nvPr>
        </p:nvSpPr>
        <p:spPr>
          <a:xfrm>
            <a:off x="467834" y="335584"/>
            <a:ext cx="11978166" cy="414751"/>
          </a:xfrm>
          <a:prstGeom prst="rect">
            <a:avLst/>
          </a:prstGeom>
        </p:spPr>
        <p:txBody>
          <a:bodyPr vert="horz" wrap="square" lIns="0" tIns="8467" rIns="0" bIns="0" rtlCol="0" anchor="t">
            <a:spAutoFit/>
          </a:bodyPr>
          <a:lstStyle/>
          <a:p>
            <a:pPr marL="8467">
              <a:spcBef>
                <a:spcPts val="67"/>
              </a:spcBef>
            </a:pPr>
            <a:r>
              <a:rPr lang="en-US" sz="2933" b="1" spc="-7" dirty="0">
                <a:solidFill>
                  <a:srgbClr val="222964"/>
                </a:solidFill>
                <a:latin typeface="Arial"/>
                <a:cs typeface="Arial"/>
              </a:rPr>
              <a:t>Types of Plastic Granules; GROWEST Products</a:t>
            </a:r>
            <a:endParaRPr sz="2667" dirty="0">
              <a:latin typeface="Microsoft Sans Serif"/>
              <a:cs typeface="Microsoft Sans Serif"/>
            </a:endParaRPr>
          </a:p>
        </p:txBody>
      </p:sp>
      <p:sp>
        <p:nvSpPr>
          <p:cNvPr id="8" name="object 8">
            <a:extLst>
              <a:ext uri="{FF2B5EF4-FFF2-40B4-BE49-F238E27FC236}">
                <a16:creationId xmlns:a16="http://schemas.microsoft.com/office/drawing/2014/main" id="{E4509D46-664E-D1EC-960D-670A94C290E9}"/>
              </a:ext>
            </a:extLst>
          </p:cNvPr>
          <p:cNvSpPr txBox="1"/>
          <p:nvPr/>
        </p:nvSpPr>
        <p:spPr>
          <a:xfrm>
            <a:off x="470272" y="1006500"/>
            <a:ext cx="7556128" cy="5384166"/>
          </a:xfrm>
          <a:prstGeom prst="rect">
            <a:avLst/>
          </a:prstGeom>
        </p:spPr>
        <p:txBody>
          <a:bodyPr vert="horz" wrap="square" lIns="0" tIns="7620" rIns="0" bIns="0" rtlCol="0">
            <a:spAutoFit/>
          </a:bodyPr>
          <a:lstStyle/>
          <a:p>
            <a:pPr marL="8467" marR="3387" defTabSz="609630">
              <a:lnSpc>
                <a:spcPct val="158300"/>
              </a:lnSpc>
              <a:spcBef>
                <a:spcPts val="60"/>
              </a:spcBef>
            </a:pPr>
            <a:r>
              <a:rPr lang="en-US" sz="1600" spc="-10" dirty="0">
                <a:solidFill>
                  <a:prstClr val="black"/>
                </a:solidFill>
                <a:latin typeface="Arial MT"/>
                <a:cs typeface="Arial MT"/>
              </a:rPr>
              <a:t>GROWEST E-AUCTIONEERS LIMITED likely deals in various types of plastic granules, commonly used for plastics products manufacturing and industrial applications. Based on the types of plastics mentioned, they may offer:</a:t>
            </a:r>
            <a:endParaRPr lang="en-US" sz="800" spc="-10" dirty="0">
              <a:solidFill>
                <a:prstClr val="black"/>
              </a:solidFill>
              <a:latin typeface="Arial MT"/>
              <a:cs typeface="Arial MT"/>
            </a:endParaRPr>
          </a:p>
          <a:p>
            <a:pPr marL="8467" marR="3387" defTabSz="609630">
              <a:lnSpc>
                <a:spcPct val="158300"/>
              </a:lnSpc>
              <a:spcBef>
                <a:spcPts val="60"/>
              </a:spcBef>
            </a:pPr>
            <a:endParaRPr lang="en-US" sz="733" spc="-10" dirty="0">
              <a:solidFill>
                <a:prstClr val="black"/>
              </a:solidFill>
              <a:latin typeface="Arial MT"/>
              <a:cs typeface="Arial MT"/>
            </a:endParaRPr>
          </a:p>
          <a:p>
            <a:pPr marL="313282" marR="3387" indent="-304815" defTabSz="609630">
              <a:lnSpc>
                <a:spcPct val="158300"/>
              </a:lnSpc>
              <a:spcBef>
                <a:spcPts val="60"/>
              </a:spcBef>
              <a:buFont typeface="Wingdings" panose="05000000000000000000" pitchFamily="2" charset="2"/>
              <a:buChar char="Ø"/>
            </a:pPr>
            <a:r>
              <a:rPr lang="en-US" sz="1600" b="1" spc="-10" dirty="0">
                <a:solidFill>
                  <a:prstClr val="black"/>
                </a:solidFill>
                <a:latin typeface="Arial MT"/>
                <a:cs typeface="Arial MT"/>
              </a:rPr>
              <a:t>Polyethylene (PE) Granules</a:t>
            </a:r>
          </a:p>
          <a:p>
            <a:pPr marL="8467" marR="3387" defTabSz="609630">
              <a:lnSpc>
                <a:spcPct val="158300"/>
              </a:lnSpc>
              <a:spcBef>
                <a:spcPts val="60"/>
              </a:spcBef>
            </a:pPr>
            <a:r>
              <a:rPr lang="en-US" sz="1600" spc="-10" dirty="0">
                <a:solidFill>
                  <a:prstClr val="black"/>
                </a:solidFill>
                <a:latin typeface="Arial MT"/>
                <a:cs typeface="Arial MT"/>
              </a:rPr>
              <a:t>Suitable for flexible packaging, agricultural films, and other versatile applications.</a:t>
            </a:r>
          </a:p>
          <a:p>
            <a:pPr marL="237079" marR="3387" indent="-228611" defTabSz="609630">
              <a:lnSpc>
                <a:spcPct val="158300"/>
              </a:lnSpc>
              <a:spcBef>
                <a:spcPts val="60"/>
              </a:spcBef>
              <a:buFont typeface="Wingdings" panose="05000000000000000000" pitchFamily="2" charset="2"/>
              <a:buChar char="Ø"/>
            </a:pPr>
            <a:r>
              <a:rPr lang="en-US" sz="1600" b="1" spc="-10" dirty="0">
                <a:solidFill>
                  <a:prstClr val="black"/>
                </a:solidFill>
                <a:latin typeface="Arial MT"/>
                <a:cs typeface="Arial MT"/>
              </a:rPr>
              <a:t>Polypropylene (PP) Granules</a:t>
            </a:r>
          </a:p>
          <a:p>
            <a:pPr marL="8467" marR="3387" defTabSz="609630">
              <a:lnSpc>
                <a:spcPct val="158300"/>
              </a:lnSpc>
              <a:spcBef>
                <a:spcPts val="60"/>
              </a:spcBef>
            </a:pPr>
            <a:r>
              <a:rPr lang="en-US" sz="1600" spc="-10" dirty="0">
                <a:solidFill>
                  <a:prstClr val="black"/>
                </a:solidFill>
                <a:latin typeface="Arial MT"/>
                <a:cs typeface="Arial MT"/>
              </a:rPr>
              <a:t>Used in automotive components, containers, and medical devices</a:t>
            </a:r>
          </a:p>
          <a:p>
            <a:pPr marL="237079" marR="3387" indent="-228611" defTabSz="609630">
              <a:lnSpc>
                <a:spcPct val="158300"/>
              </a:lnSpc>
              <a:spcBef>
                <a:spcPts val="60"/>
              </a:spcBef>
              <a:buFont typeface="Wingdings" panose="05000000000000000000" pitchFamily="2" charset="2"/>
              <a:buChar char="Ø"/>
            </a:pPr>
            <a:r>
              <a:rPr lang="en-US" sz="1600" b="1" spc="-10" dirty="0">
                <a:solidFill>
                  <a:prstClr val="black"/>
                </a:solidFill>
                <a:latin typeface="Arial MT"/>
                <a:cs typeface="Arial MT"/>
              </a:rPr>
              <a:t>Polyethylene Terephthalate (PET) Granules</a:t>
            </a:r>
          </a:p>
          <a:p>
            <a:pPr marL="8467" marR="3387" defTabSz="609630">
              <a:lnSpc>
                <a:spcPct val="158300"/>
              </a:lnSpc>
              <a:spcBef>
                <a:spcPts val="60"/>
              </a:spcBef>
            </a:pPr>
            <a:r>
              <a:rPr lang="en-US" sz="1600" spc="-10" dirty="0">
                <a:solidFill>
                  <a:prstClr val="black"/>
                </a:solidFill>
                <a:latin typeface="Arial MT"/>
                <a:cs typeface="Arial MT"/>
              </a:rPr>
              <a:t>Ideal for making water bottles, food-grade containers, and synthetic fibers.</a:t>
            </a:r>
          </a:p>
          <a:p>
            <a:pPr marL="237079" marR="3387" indent="-228611" defTabSz="609630">
              <a:lnSpc>
                <a:spcPct val="158300"/>
              </a:lnSpc>
              <a:spcBef>
                <a:spcPts val="60"/>
              </a:spcBef>
              <a:buFont typeface="Wingdings" panose="05000000000000000000" pitchFamily="2" charset="2"/>
              <a:buChar char="Ø"/>
            </a:pPr>
            <a:r>
              <a:rPr lang="en-US" sz="1600" b="1" spc="-10" dirty="0">
                <a:solidFill>
                  <a:prstClr val="black"/>
                </a:solidFill>
                <a:latin typeface="Arial MT"/>
                <a:cs typeface="Arial MT"/>
              </a:rPr>
              <a:t>High-Density Polyethylene (HDPE) Granules</a:t>
            </a:r>
          </a:p>
          <a:p>
            <a:pPr marL="8467" marR="3387" defTabSz="609630">
              <a:lnSpc>
                <a:spcPct val="158300"/>
              </a:lnSpc>
              <a:spcBef>
                <a:spcPts val="60"/>
              </a:spcBef>
            </a:pPr>
            <a:r>
              <a:rPr lang="en-US" sz="1600" spc="-10" dirty="0">
                <a:solidFill>
                  <a:prstClr val="black"/>
                </a:solidFill>
                <a:latin typeface="Arial MT"/>
                <a:cs typeface="Arial MT"/>
              </a:rPr>
              <a:t>Used in rigid products like milk jugs, fuel tanks, and pipes.</a:t>
            </a:r>
          </a:p>
          <a:p>
            <a:pPr marL="237079" marR="3387" indent="-228611" defTabSz="609630">
              <a:lnSpc>
                <a:spcPct val="158300"/>
              </a:lnSpc>
              <a:spcBef>
                <a:spcPts val="60"/>
              </a:spcBef>
              <a:buFont typeface="Wingdings" panose="05000000000000000000" pitchFamily="2" charset="2"/>
              <a:buChar char="Ø"/>
            </a:pPr>
            <a:r>
              <a:rPr lang="en-US" sz="1600" b="1" spc="-10" dirty="0">
                <a:solidFill>
                  <a:prstClr val="black"/>
                </a:solidFill>
                <a:latin typeface="Arial MT"/>
                <a:cs typeface="Arial MT"/>
              </a:rPr>
              <a:t> Low-Density Polyethylene (LDPE) Granules</a:t>
            </a:r>
          </a:p>
          <a:p>
            <a:pPr marL="8467" marR="3387" defTabSz="609630">
              <a:lnSpc>
                <a:spcPct val="158300"/>
              </a:lnSpc>
              <a:spcBef>
                <a:spcPts val="60"/>
              </a:spcBef>
            </a:pPr>
            <a:r>
              <a:rPr lang="en-US" sz="1600" spc="-10" dirty="0">
                <a:solidFill>
                  <a:prstClr val="black"/>
                </a:solidFill>
                <a:latin typeface="Arial MT"/>
                <a:cs typeface="Arial MT"/>
              </a:rPr>
              <a:t>Suitable for plastic bags, cling wrap, and lightweight packaging materials.</a:t>
            </a:r>
            <a:endParaRPr lang="en-US" sz="1600" dirty="0">
              <a:solidFill>
                <a:srgbClr val="525252"/>
              </a:solidFill>
              <a:latin typeface="Arial MT"/>
              <a:cs typeface="Arial MT"/>
            </a:endParaRPr>
          </a:p>
        </p:txBody>
      </p:sp>
      <p:pic>
        <p:nvPicPr>
          <p:cNvPr id="2050" name="Picture 2" descr="PP Colored Plastic Granules | Nahata Plastikos">
            <a:extLst>
              <a:ext uri="{FF2B5EF4-FFF2-40B4-BE49-F238E27FC236}">
                <a16:creationId xmlns:a16="http://schemas.microsoft.com/office/drawing/2014/main" id="{FD607E66-1A0D-6B5F-F9F1-18ECE33AA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9877" y="335585"/>
            <a:ext cx="2565400" cy="17142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riplast granules">
            <a:extLst>
              <a:ext uri="{FF2B5EF4-FFF2-40B4-BE49-F238E27FC236}">
                <a16:creationId xmlns:a16="http://schemas.microsoft.com/office/drawing/2014/main" id="{86058A1B-A327-BA41-12D9-A71D44D4B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0996" y="2598509"/>
            <a:ext cx="2617002" cy="16609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igh Quality Recycled ABS Granules at A Competitive Price">
            <a:extLst>
              <a:ext uri="{FF2B5EF4-FFF2-40B4-BE49-F238E27FC236}">
                <a16:creationId xmlns:a16="http://schemas.microsoft.com/office/drawing/2014/main" id="{14184A27-6D8A-E81F-92E7-9427DDB6A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18955" y="4701609"/>
            <a:ext cx="2617002" cy="1714274"/>
          </a:xfrm>
          <a:prstGeom prst="rect">
            <a:avLst/>
          </a:prstGeom>
          <a:noFill/>
          <a:extLst>
            <a:ext uri="{909E8E84-426E-40DD-AFC4-6F175D3DCCD1}">
              <a14:hiddenFill xmlns:a14="http://schemas.microsoft.com/office/drawing/2010/main">
                <a:solidFill>
                  <a:srgbClr val="FFFFFF"/>
                </a:solidFill>
              </a14:hiddenFill>
            </a:ext>
          </a:extLst>
        </p:spPr>
      </p:pic>
      <p:pic>
        <p:nvPicPr>
          <p:cNvPr id="10" name="object 25">
            <a:extLst>
              <a:ext uri="{FF2B5EF4-FFF2-40B4-BE49-F238E27FC236}">
                <a16:creationId xmlns:a16="http://schemas.microsoft.com/office/drawing/2014/main" id="{EB53C455-1FCB-A5EC-775D-B7E3E21FBCC2}"/>
              </a:ext>
            </a:extLst>
          </p:cNvPr>
          <p:cNvPicPr/>
          <p:nvPr/>
        </p:nvPicPr>
        <p:blipFill>
          <a:blip r:embed="rId6" cstate="print"/>
          <a:stretch>
            <a:fillRect/>
          </a:stretch>
        </p:blipFill>
        <p:spPr>
          <a:xfrm>
            <a:off x="0" y="6273800"/>
            <a:ext cx="1574800" cy="486288"/>
          </a:xfrm>
          <a:prstGeom prst="rect">
            <a:avLst/>
          </a:prstGeom>
        </p:spPr>
      </p:pic>
    </p:spTree>
    <p:extLst>
      <p:ext uri="{BB962C8B-B14F-4D97-AF65-F5344CB8AC3E}">
        <p14:creationId xmlns:p14="http://schemas.microsoft.com/office/powerpoint/2010/main" val="4263967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laid">
          <a:fgClr>
            <a:srgbClr val="600000"/>
          </a:fgClr>
          <a:bgClr>
            <a:schemeClr val="bg1"/>
          </a:bgClr>
        </a:patt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152400" y="438644"/>
            <a:ext cx="9753600" cy="1001991"/>
          </a:xfrm>
          <a:prstGeom prst="rect">
            <a:avLst/>
          </a:prstGeom>
        </p:spPr>
        <p:txBody>
          <a:bodyPr vert="horz" wrap="square" lIns="0" tIns="382701" rIns="0" bIns="0" rtlCol="0" anchor="ctr">
            <a:spAutoFit/>
          </a:bodyPr>
          <a:lstStyle/>
          <a:p>
            <a:pPr marL="529616">
              <a:spcBef>
                <a:spcPts val="105"/>
              </a:spcBef>
            </a:pPr>
            <a:r>
              <a:rPr lang="en-US" sz="4000" b="1" dirty="0"/>
              <a:t>PLASTIC Granule MANUFACTURING</a:t>
            </a:r>
            <a:endParaRPr sz="4000" b="1" spc="-10" dirty="0"/>
          </a:p>
        </p:txBody>
      </p:sp>
      <p:sp>
        <p:nvSpPr>
          <p:cNvPr id="5" name="object 5"/>
          <p:cNvSpPr txBox="1"/>
          <p:nvPr/>
        </p:nvSpPr>
        <p:spPr>
          <a:xfrm>
            <a:off x="396689" y="2006600"/>
            <a:ext cx="7020111" cy="4177939"/>
          </a:xfrm>
          <a:prstGeom prst="rect">
            <a:avLst/>
          </a:prstGeom>
        </p:spPr>
        <p:txBody>
          <a:bodyPr vert="horz" wrap="square" lIns="0" tIns="40005" rIns="0" bIns="0" rtlCol="0">
            <a:spAutoFit/>
          </a:bodyPr>
          <a:lstStyle/>
          <a:p>
            <a:pPr marL="12701" marR="5080" defTabSz="914446">
              <a:lnSpc>
                <a:spcPct val="90000"/>
              </a:lnSpc>
              <a:spcBef>
                <a:spcPts val="315"/>
              </a:spcBef>
              <a:defRPr/>
            </a:pPr>
            <a:r>
              <a:rPr lang="en-US" sz="1867" kern="0" dirty="0">
                <a:solidFill>
                  <a:prstClr val="white"/>
                </a:solidFill>
                <a:latin typeface="Calibri"/>
                <a:cs typeface="Calibri"/>
              </a:rPr>
              <a:t>GROWEST E-AUCTIONEERS LIMITED stands as a trusted leader in the plastic industry, specializing in the production of premium-quality plastic granules. With a cutting-edge manufacturing facility and a highly skilled team, we deliver products that set benchmarks for quality, sustainability, and versatility. Our granules cater to industries like packaging, automotive, and construction, ensuring consistent uniformity to meet diverse client needs. Sustainability is at the heart of everything we do. By embracing eco-friendly processes and utilizing recyclable materials, we actively minimize waste and maximize value, aligning with global sustainability goals. Our passion for innovation and excellence, coupled with a commitment to personalized client services, positions us as a reliable partner in this dynamic market. As demand for plastic granules grows, GROWEST E-AUCTIONEERS LIMITED leads the way, integrating advanced technology, addressing environmental challenges, and setting new industry trends. Together, we shape a future where innovation and sustainability drive progress in plastic manufacturing.</a:t>
            </a:r>
            <a:endParaRPr sz="1867" kern="0" dirty="0">
              <a:solidFill>
                <a:prstClr val="white"/>
              </a:solidFill>
              <a:latin typeface="Calibri"/>
              <a:cs typeface="Calibri"/>
            </a:endParaRPr>
          </a:p>
        </p:txBody>
      </p:sp>
      <p:sp>
        <p:nvSpPr>
          <p:cNvPr id="6" name="object 6"/>
          <p:cNvSpPr txBox="1"/>
          <p:nvPr/>
        </p:nvSpPr>
        <p:spPr>
          <a:xfrm>
            <a:off x="11470385" y="6461862"/>
            <a:ext cx="83820" cy="151323"/>
          </a:xfrm>
          <a:prstGeom prst="rect">
            <a:avLst/>
          </a:prstGeom>
        </p:spPr>
        <p:txBody>
          <a:bodyPr vert="horz" wrap="square" lIns="0" tIns="12700" rIns="0" bIns="0" rtlCol="0">
            <a:spAutoFit/>
          </a:bodyPr>
          <a:lstStyle/>
          <a:p>
            <a:pPr marL="12701" defTabSz="914446">
              <a:spcBef>
                <a:spcPts val="100"/>
              </a:spcBef>
              <a:defRPr/>
            </a:pPr>
            <a:r>
              <a:rPr sz="900" kern="0" spc="-50" dirty="0">
                <a:solidFill>
                  <a:srgbClr val="2C5579"/>
                </a:solidFill>
                <a:latin typeface="Calibri"/>
                <a:cs typeface="Calibri"/>
              </a:rPr>
              <a:t>8</a:t>
            </a:r>
            <a:endParaRPr sz="900" kern="0">
              <a:solidFill>
                <a:sysClr val="windowText" lastClr="000000"/>
              </a:solidFill>
              <a:latin typeface="Calibri"/>
              <a:cs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7249" t="23629" r="13217" b="27204"/>
          <a:stretch/>
        </p:blipFill>
        <p:spPr>
          <a:xfrm>
            <a:off x="9601200" y="130867"/>
            <a:ext cx="2438400" cy="971826"/>
          </a:xfrm>
          <a:prstGeom prst="rect">
            <a:avLst/>
          </a:prstGeom>
        </p:spPr>
      </p:pic>
      <p:pic>
        <p:nvPicPr>
          <p:cNvPr id="2050" name="Picture 2" descr="recycled plastic granules in Vapi at best price by Goverdhan Polygran Pvt.  Ltd. - Justd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748412"/>
            <a:ext cx="4572000" cy="44347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425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laid">
          <a:fgClr>
            <a:srgbClr val="600000"/>
          </a:fgClr>
          <a:bgClr>
            <a:schemeClr val="bg1"/>
          </a:bgClr>
        </a:patt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152400" y="130867"/>
            <a:ext cx="9753600" cy="1001991"/>
          </a:xfrm>
          <a:prstGeom prst="rect">
            <a:avLst/>
          </a:prstGeom>
        </p:spPr>
        <p:txBody>
          <a:bodyPr vert="horz" wrap="square" lIns="0" tIns="382701" rIns="0" bIns="0" rtlCol="0" anchor="ctr">
            <a:spAutoFit/>
          </a:bodyPr>
          <a:lstStyle/>
          <a:p>
            <a:pPr marL="529616">
              <a:spcBef>
                <a:spcPts val="105"/>
              </a:spcBef>
            </a:pPr>
            <a:r>
              <a:rPr lang="en-US" sz="4000" b="1" dirty="0"/>
              <a:t>PLASTIC Granule Trading </a:t>
            </a:r>
            <a:endParaRPr sz="4000" b="1" spc="-10" dirty="0"/>
          </a:p>
        </p:txBody>
      </p:sp>
      <p:sp>
        <p:nvSpPr>
          <p:cNvPr id="5" name="object 5"/>
          <p:cNvSpPr txBox="1"/>
          <p:nvPr/>
        </p:nvSpPr>
        <p:spPr>
          <a:xfrm>
            <a:off x="366434" y="1234148"/>
            <a:ext cx="7020111" cy="5303375"/>
          </a:xfrm>
          <a:prstGeom prst="rect">
            <a:avLst/>
          </a:prstGeom>
        </p:spPr>
        <p:txBody>
          <a:bodyPr vert="horz" wrap="square" lIns="0" tIns="40005" rIns="0" bIns="0" rtlCol="0">
            <a:spAutoFit/>
          </a:bodyPr>
          <a:lstStyle/>
          <a:p>
            <a:pPr marL="12701" marR="5080" lvl="0" defTabSz="914446">
              <a:lnSpc>
                <a:spcPct val="90000"/>
              </a:lnSpc>
              <a:spcBef>
                <a:spcPts val="315"/>
              </a:spcBef>
              <a:defRPr/>
            </a:pPr>
            <a:r>
              <a:rPr lang="en-US" sz="2000" kern="0" dirty="0">
                <a:solidFill>
                  <a:prstClr val="white"/>
                </a:solidFill>
                <a:latin typeface="Calibri"/>
                <a:cs typeface="Calibri"/>
              </a:rPr>
              <a:t>At GROWEST E-AUCTIONEERS LIMITED we take pride in offering top-tier granules trading services tailored to meet the diverse demands of industries worldwide. Our extensive network of reliable manufacturers allows us to source and supply a wide variety of granules, including virgin and compounded types, ensuring that every client’s unique production requirements are met with precision and reliability. We understand the critical role that material consistency plays in manufacturing processes, which is why we adhere to rigorous quality control measures at every stage of procurement and delivery. Whether you need granules for packaging, automotive parts, construction materials, or other industrial applications, GROWEST E-AUCTIONEERS LIMITED is your trusted partner for premium-grade materials. By choosing GROWEST E-AUCTIONEERS LIMITED, you gain access to a broad selection of materials, competitive pricing, and a customer-centric approach designed to streamline your procurement process. Our dedicated team is always ready to assist with technical support and guidance, ensuring your operations remain efficient and cost-effective</a:t>
            </a:r>
          </a:p>
        </p:txBody>
      </p:sp>
      <p:sp>
        <p:nvSpPr>
          <p:cNvPr id="6" name="object 6"/>
          <p:cNvSpPr txBox="1"/>
          <p:nvPr/>
        </p:nvSpPr>
        <p:spPr>
          <a:xfrm>
            <a:off x="11470385" y="6461862"/>
            <a:ext cx="83820" cy="151323"/>
          </a:xfrm>
          <a:prstGeom prst="rect">
            <a:avLst/>
          </a:prstGeom>
        </p:spPr>
        <p:txBody>
          <a:bodyPr vert="horz" wrap="square" lIns="0" tIns="12700" rIns="0" bIns="0" rtlCol="0">
            <a:spAutoFit/>
          </a:bodyPr>
          <a:lstStyle/>
          <a:p>
            <a:pPr marL="12701" marR="0" lvl="0" indent="0" algn="l" defTabSz="914446" rtl="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dirty="0">
                <a:ln>
                  <a:noFill/>
                </a:ln>
                <a:solidFill>
                  <a:srgbClr val="2C5579"/>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7249" t="23629" r="13217" b="27204"/>
          <a:stretch/>
        </p:blipFill>
        <p:spPr>
          <a:xfrm>
            <a:off x="9601200" y="130867"/>
            <a:ext cx="2438400" cy="971826"/>
          </a:xfrm>
          <a:prstGeom prst="rect">
            <a:avLst/>
          </a:prstGeom>
        </p:spPr>
      </p:pic>
      <p:pic>
        <p:nvPicPr>
          <p:cNvPr id="2" name="Picture 2" descr="Applications of Recycled Plastic Granules: A Sustainable 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047" y="2083289"/>
            <a:ext cx="4635953" cy="4088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1691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Damask</Template>
  <TotalTime>625</TotalTime>
  <Words>2580</Words>
  <Application>Microsoft Office PowerPoint</Application>
  <PresentationFormat>Widescreen</PresentationFormat>
  <Paragraphs>160</Paragraphs>
  <Slides>27</Slides>
  <Notes>0</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27</vt:i4>
      </vt:variant>
    </vt:vector>
  </HeadingPairs>
  <TitlesOfParts>
    <vt:vector size="50" baseType="lpstr">
      <vt:lpstr>Malgun Gothic Semilight</vt:lpstr>
      <vt:lpstr>Arial</vt:lpstr>
      <vt:lpstr>Arial </vt:lpstr>
      <vt:lpstr>Arial MT</vt:lpstr>
      <vt:lpstr>Bookman Old Style</vt:lpstr>
      <vt:lpstr>Calibri</vt:lpstr>
      <vt:lpstr>Calibri Light</vt:lpstr>
      <vt:lpstr>Caveat Brush</vt:lpstr>
      <vt:lpstr>Century Gothic</vt:lpstr>
      <vt:lpstr>Codec Pro Bold</vt:lpstr>
      <vt:lpstr>Microsoft Sans Serif</vt:lpstr>
      <vt:lpstr>OpenSymbol</vt:lpstr>
      <vt:lpstr>Poppins</vt:lpstr>
      <vt:lpstr>Poppins Bold</vt:lpstr>
      <vt:lpstr>Poppins Light</vt:lpstr>
      <vt:lpstr>Rockwell</vt:lpstr>
      <vt:lpstr>Wingdings</vt:lpstr>
      <vt:lpstr>Wingdings 3</vt:lpstr>
      <vt:lpstr>Damask</vt:lpstr>
      <vt:lpstr>Slice</vt:lpstr>
      <vt:lpstr>Office Theme</vt:lpstr>
      <vt:lpstr>1_Office Theme</vt:lpstr>
      <vt:lpstr>2_Office Theme</vt:lpstr>
      <vt:lpstr>GROWEST E-AUCTIONEERS  LIMITED </vt:lpstr>
      <vt:lpstr>INTRODUCING: GROWEST E-AUCTIONEERS LIMITED</vt:lpstr>
      <vt:lpstr>GAPS IN THE INDUS TRY FOR  PLASTIC GRANULE MANUFACTURING &amp; TRADING </vt:lpstr>
      <vt:lpstr>OUR SOLUTIONS! Addressing Industry Challenges</vt:lpstr>
      <vt:lpstr>OUR SERVICES</vt:lpstr>
      <vt:lpstr>Product Line</vt:lpstr>
      <vt:lpstr>Types of Plastic Granules; GROWEST Products</vt:lpstr>
      <vt:lpstr>PLASTIC Granule MANUFACTURING</vt:lpstr>
      <vt:lpstr>PLASTIC Granule Trading </vt:lpstr>
      <vt:lpstr>manufacturing process</vt:lpstr>
      <vt:lpstr>Plastic Recycling for Granule Production</vt:lpstr>
      <vt:lpstr>PowerPoint Presentation</vt:lpstr>
      <vt:lpstr>PowerPoint Presentation</vt:lpstr>
      <vt:lpstr>PowerPoint Presentation</vt:lpstr>
      <vt:lpstr>PowerPoint Presentation</vt:lpstr>
      <vt:lpstr>AWARDS AND RECOGNITION OF                         GROWEST E-AUCTIONEERS LIMITED</vt:lpstr>
      <vt:lpstr>AWARDS AND RECOGNITION OF                         GROWEST E-AUCTIONEERS LIMITED</vt:lpstr>
      <vt:lpstr>GROWEST E-AUCTIONEERS LIMITED Success Roaring High!</vt:lpstr>
      <vt:lpstr>PowerPoint Presentation</vt:lpstr>
      <vt:lpstr>PowerPoint Presentation</vt:lpstr>
      <vt:lpstr>PowerPoint Presentation</vt:lpstr>
      <vt:lpstr>PowerPoint Presentation</vt:lpstr>
      <vt:lpstr>PowerPoint Presentation</vt:lpstr>
      <vt:lpstr>OUR CLIENTS</vt:lpstr>
      <vt:lpstr>WHY WORK WITH GROWEST E-AUCTIONEERS LIMITED?</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Beenish (Office)</dc:creator>
  <cp:lastModifiedBy>sai kanojiya</cp:lastModifiedBy>
  <cp:revision>59</cp:revision>
  <dcterms:created xsi:type="dcterms:W3CDTF">2024-12-04T12:20:32Z</dcterms:created>
  <dcterms:modified xsi:type="dcterms:W3CDTF">2025-04-17T05:02:04Z</dcterms:modified>
</cp:coreProperties>
</file>